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56" r:id="rId2"/>
    <p:sldId id="257" r:id="rId3"/>
    <p:sldId id="13202" r:id="rId4"/>
    <p:sldId id="13040" r:id="rId5"/>
    <p:sldId id="13019" r:id="rId6"/>
    <p:sldId id="13204" r:id="rId7"/>
    <p:sldId id="13205" r:id="rId8"/>
    <p:sldId id="13206" r:id="rId9"/>
    <p:sldId id="13207" r:id="rId10"/>
    <p:sldId id="13208" r:id="rId11"/>
    <p:sldId id="13209" r:id="rId12"/>
    <p:sldId id="13211" r:id="rId13"/>
    <p:sldId id="13214" r:id="rId14"/>
    <p:sldId id="13217" r:id="rId15"/>
    <p:sldId id="13219" r:id="rId16"/>
    <p:sldId id="13221" r:id="rId17"/>
    <p:sldId id="13223" r:id="rId18"/>
    <p:sldId id="13227" r:id="rId19"/>
    <p:sldId id="13229" r:id="rId20"/>
    <p:sldId id="13231" r:id="rId21"/>
    <p:sldId id="13232" r:id="rId22"/>
    <p:sldId id="13233" r:id="rId23"/>
    <p:sldId id="13235" r:id="rId24"/>
    <p:sldId id="13237" r:id="rId25"/>
    <p:sldId id="13239" r:id="rId26"/>
    <p:sldId id="13240" r:id="rId27"/>
    <p:sldId id="13243" r:id="rId28"/>
    <p:sldId id="13244" r:id="rId29"/>
    <p:sldId id="13246" r:id="rId30"/>
    <p:sldId id="13247" r:id="rId31"/>
    <p:sldId id="13249" r:id="rId32"/>
    <p:sldId id="13343" r:id="rId33"/>
    <p:sldId id="13250" r:id="rId34"/>
    <p:sldId id="13252" r:id="rId35"/>
    <p:sldId id="13255" r:id="rId36"/>
    <p:sldId id="13256" r:id="rId37"/>
    <p:sldId id="13258" r:id="rId38"/>
    <p:sldId id="13262" r:id="rId39"/>
    <p:sldId id="13265" r:id="rId40"/>
    <p:sldId id="13266" r:id="rId41"/>
    <p:sldId id="13269" r:id="rId42"/>
    <p:sldId id="13270" r:id="rId43"/>
    <p:sldId id="13271" r:id="rId44"/>
    <p:sldId id="13273" r:id="rId45"/>
    <p:sldId id="13276" r:id="rId46"/>
    <p:sldId id="13277" r:id="rId47"/>
    <p:sldId id="13342" r:id="rId48"/>
    <p:sldId id="13281" r:id="rId49"/>
    <p:sldId id="13283" r:id="rId50"/>
    <p:sldId id="13284" r:id="rId51"/>
    <p:sldId id="13285" r:id="rId52"/>
    <p:sldId id="13286" r:id="rId53"/>
    <p:sldId id="13288" r:id="rId54"/>
    <p:sldId id="13289" r:id="rId55"/>
    <p:sldId id="13290" r:id="rId56"/>
    <p:sldId id="13292" r:id="rId57"/>
    <p:sldId id="13294" r:id="rId58"/>
    <p:sldId id="13295" r:id="rId59"/>
    <p:sldId id="13297" r:id="rId60"/>
    <p:sldId id="13299" r:id="rId61"/>
    <p:sldId id="13301" r:id="rId62"/>
    <p:sldId id="13303" r:id="rId63"/>
    <p:sldId id="13305" r:id="rId64"/>
    <p:sldId id="13307" r:id="rId65"/>
    <p:sldId id="13309" r:id="rId66"/>
    <p:sldId id="13311" r:id="rId67"/>
    <p:sldId id="13312" r:id="rId68"/>
    <p:sldId id="13313" r:id="rId69"/>
    <p:sldId id="13315" r:id="rId70"/>
    <p:sldId id="13316" r:id="rId71"/>
    <p:sldId id="13317" r:id="rId72"/>
    <p:sldId id="13319" r:id="rId73"/>
    <p:sldId id="13321" r:id="rId74"/>
    <p:sldId id="13324" r:id="rId75"/>
    <p:sldId id="13326" r:id="rId76"/>
    <p:sldId id="13327" r:id="rId77"/>
    <p:sldId id="13328" r:id="rId78"/>
    <p:sldId id="13329" r:id="rId79"/>
    <p:sldId id="13332" r:id="rId80"/>
    <p:sldId id="13334" r:id="rId81"/>
    <p:sldId id="13335" r:id="rId82"/>
    <p:sldId id="13336" r:id="rId83"/>
    <p:sldId id="13337" r:id="rId84"/>
    <p:sldId id="13199" r:id="rId85"/>
    <p:sldId id="13338" r:id="rId86"/>
    <p:sldId id="13339" r:id="rId87"/>
    <p:sldId id="13340" r:id="rId88"/>
    <p:sldId id="13341" r:id="rId89"/>
    <p:sldId id="13344" r:id="rId90"/>
    <p:sldId id="13345" r:id="rId91"/>
    <p:sldId id="13346" r:id="rId92"/>
    <p:sldId id="13347" r:id="rId93"/>
    <p:sldId id="13348" r:id="rId94"/>
    <p:sldId id="13349" r:id="rId95"/>
    <p:sldId id="12916" r:id="rId9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3859CD"/>
    <a:srgbClr val="235EB8"/>
    <a:srgbClr val="215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2388" autoAdjust="0"/>
  </p:normalViewPr>
  <p:slideViewPr>
    <p:cSldViewPr snapToGrid="0">
      <p:cViewPr varScale="1">
        <p:scale>
          <a:sx n="92" d="100"/>
          <a:sy n="92" d="100"/>
        </p:scale>
        <p:origin x="8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17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38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2.e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8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3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5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14.emf"/><Relationship Id="rId7" Type="http://schemas.openxmlformats.org/officeDocument/2006/relationships/image" Target="../media/image31.emf"/><Relationship Id="rId2" Type="http://schemas.openxmlformats.org/officeDocument/2006/relationships/image" Target="../media/image11.emf"/><Relationship Id="rId1" Type="http://schemas.openxmlformats.org/officeDocument/2006/relationships/image" Target="../media/image5.emf"/><Relationship Id="rId6" Type="http://schemas.openxmlformats.org/officeDocument/2006/relationships/image" Target="../media/image19.emf"/><Relationship Id="rId5" Type="http://schemas.openxmlformats.org/officeDocument/2006/relationships/image" Target="../media/image26.emf"/><Relationship Id="rId4" Type="http://schemas.openxmlformats.org/officeDocument/2006/relationships/image" Target="../media/image22.e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6" Type="http://schemas.openxmlformats.org/officeDocument/2006/relationships/image" Target="../media/image70.wmf"/><Relationship Id="rId5" Type="http://schemas.openxmlformats.org/officeDocument/2006/relationships/image" Target="../media/image69.wmf"/><Relationship Id="rId4" Type="http://schemas.openxmlformats.org/officeDocument/2006/relationships/image" Target="../media/image6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2FEFA-4CF6-42CD-8AC5-F0FC5957747C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6BC40-F3CD-440F-B27F-814FE367BE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566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79CA2-57DC-4771-8296-C0E13116A7DC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476D3-0A9C-4304-A2B4-0F4285B21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886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7071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187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14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627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690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023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93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816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911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512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055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038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0752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4037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340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4467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701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2478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8859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2880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4464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446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920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4947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45386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9342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00559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5384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16454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83236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17210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01261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768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2916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6526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4288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5440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5743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5743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9940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7759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79216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1928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87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0777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9529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051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8908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8133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30761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97379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5910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2847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80321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087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0735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21919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22812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08932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55766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8920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0585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90501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15906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035507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47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27681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1207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439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2378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13703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442415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10507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68721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6842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1146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9865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52167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014189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34871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01361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4191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57311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25428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476D3-0A9C-4304-A2B4-0F4285B21607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654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2765790-E418-4DE2-9336-BBB8A714A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3FC049-C4A7-455C-BD93-392A5CF8C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86EB09-1D2E-4B10-A438-778269CCF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 时序逻辑电路的存储元件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900AE2-8197-482E-9C2B-BA6497594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6D9C768-8413-45FA-BDC7-53DA680357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824EC45-379A-46D3-BCAF-451F68651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6756400" cy="2387600"/>
          </a:xfrm>
        </p:spPr>
        <p:txBody>
          <a:bodyPr anchor="ctr"/>
          <a:lstStyle>
            <a:lvl1pPr algn="ctr">
              <a:defRPr sz="6000" b="1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661ED13-1D89-4C5B-B4CF-B2A72DF92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676656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66367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71E5043-3C12-4801-A114-C311908244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881ECC-5C18-4B54-9938-B2A34BD40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B8C888-DAF9-4D3C-88A1-99623606E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9E94D2-2ADF-4D1C-879F-2171E91BB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 时序逻辑电路的存储元件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EEEC03-331E-4995-8995-E9F605A44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08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5DE1A8-F8A6-46DB-8DBE-B435FD79B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15C7A9-157F-4561-82CF-B1C7D6A61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B9E45-3A51-45B5-99E7-A8DEDF9E5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8DD44E-46AD-4B23-A455-CAB7DCC8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 时序逻辑电路的存储元件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CB7511-71E1-468B-B646-577DAF7C2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57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0D50F-E069-49CD-AB4C-683693653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4B001C-41CA-4F88-86D6-B1EBF07FB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0BEF23-7A0B-4FA6-A868-75F19C40D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1DFAE1-6A69-4CD6-823E-E7A79950F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72E1BD-FC2F-43A6-8092-2A1420C68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 时序逻辑电路的存储元件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4DE20D-CE94-4100-9318-5778AF8F9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52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B882E-D190-436B-9A12-E5598BE27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EEA812-C68D-4E7A-92AE-7FA67409A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71B704-0DA0-4007-B550-549A8967A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7D66847-95BE-42DD-A82F-212B18005D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1510D7-5FA5-4B92-A042-0DB927818A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1BA46C4-CFD0-4A3C-91E1-3691F64F8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947FC5-7152-4829-8CB1-1FEF9B528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 时序逻辑电路的存储元件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64BE311-DAF5-41FC-AB57-33E0B288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69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38351-78E6-47BB-99ED-F94C4655C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634BFA-C7CD-4095-B004-7EB4BAAF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8904D9-BE4D-4C26-A4B1-3788AA54A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 时序逻辑电路的存储元件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DD4F54-38C8-4C1F-B002-1082C5A7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01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892853"/>
            <a:ext cx="12192000" cy="92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11612880" y="6258560"/>
            <a:ext cx="468000" cy="468000"/>
          </a:xfrm>
          <a:prstGeom prst="ellipse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7D50D6-D2CF-467E-A564-55E2DBD3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2400" y="6309997"/>
            <a:ext cx="56896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6D9C768-8413-45FA-BDC7-53DA6803573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696720" y="97943"/>
            <a:ext cx="8239760" cy="732155"/>
          </a:xfrm>
        </p:spPr>
        <p:txBody>
          <a:bodyPr>
            <a:normAutofit/>
          </a:bodyPr>
          <a:lstStyle>
            <a:lvl1pPr>
              <a:defRPr sz="3600">
                <a:solidFill>
                  <a:srgbClr val="235EB8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782320" y="1016000"/>
            <a:ext cx="10657840" cy="5476560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235EB8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120000"/>
              </a:lnSpc>
              <a:buClr>
                <a:srgbClr val="235EB8"/>
              </a:buClr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</a:defRPr>
            </a:lvl2pPr>
            <a:lvl3pPr marL="1143000" indent="-228600">
              <a:lnSpc>
                <a:spcPct val="120000"/>
              </a:lnSpc>
              <a:buClr>
                <a:srgbClr val="235EB8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buClr>
                <a:srgbClr val="235EB8"/>
              </a:buClr>
              <a:defRPr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buClr>
                <a:srgbClr val="235EB8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9124951" y="0"/>
            <a:ext cx="3067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600" b="1" dirty="0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b="1" dirty="0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时序逻辑电路的存储元件</a:t>
            </a:r>
          </a:p>
        </p:txBody>
      </p:sp>
    </p:spTree>
    <p:extLst>
      <p:ext uri="{BB962C8B-B14F-4D97-AF65-F5344CB8AC3E}">
        <p14:creationId xmlns:p14="http://schemas.microsoft.com/office/powerpoint/2010/main" val="178012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CCAE5C-B0AD-4A57-BA27-080E8693E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F1DBFB-5D2A-49A3-8067-C66C8984E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D4B2C6-9CCF-40A8-A7E4-66912F7E0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CEC5AE-C319-4BFE-BB40-C6D5E22E2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0ACA21-C9D9-48CA-8D60-FE9730941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 时序逻辑电路的存储元件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79D310-7B48-400A-B879-53F542FC0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87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27F26E-CA53-4F21-9656-0193659AF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355588-3F62-4B6B-9A44-E99FB015B0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F7EDDB-D3AF-4D17-B530-695CCB1B6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60D030-3B34-4672-B6BA-2F5055277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3FE698-F6CE-4867-88F1-42CA9E3EB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 时序逻辑电路的存储元件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1A49B5-CF2E-4EC1-A59E-4F6DC7FF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26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EAE32E-0618-47CC-8787-925BEA28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4B5197-DDBF-4CEE-99D9-1B29BD0421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E9D977-DB12-4FE4-AB5F-B2913D44C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AFAF33-0829-4AEF-BCCF-204700A9F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 时序逻辑电路的存储元件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39165D-C847-49C8-A4FF-D88FF4FD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69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895A2AD-0E84-4541-B5FE-A4F4F241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BF11F8-BF27-469A-A78A-1587C5D5F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018708-E175-48D1-AC20-CC01C88888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50EE11-0B44-4442-BB7A-811319244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 时序逻辑电路的存储元件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14C267-CEAD-45E5-8B69-D21EB61816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6D9C768-8413-45FA-BDC7-53DA680357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94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3859CD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rgbClr val="3859CD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rgbClr val="3859CD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rgbClr val="3859CD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rgbClr val="3859CD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rgbClr val="3859CD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" Target="slide11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10.png"/><Relationship Id="rId4" Type="http://schemas.openxmlformats.org/officeDocument/2006/relationships/slide" Target="slide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.e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30.pn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30.png"/><Relationship Id="rId10" Type="http://schemas.openxmlformats.org/officeDocument/2006/relationships/image" Target="../media/image21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2.xml"/><Relationship Id="rId5" Type="http://schemas.openxmlformats.org/officeDocument/2006/relationships/slide" Target="slide29.xml"/><Relationship Id="rId4" Type="http://schemas.openxmlformats.org/officeDocument/2006/relationships/slide" Target="slide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slide" Target="sl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7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slide" Target="slide3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60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6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notesSlide" Target="../notesSlides/notesSlide25.xml"/><Relationship Id="rId7" Type="http://schemas.openxmlformats.org/officeDocument/2006/relationships/slide" Target="slide2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7" Type="http://schemas.microsoft.com/office/2007/relationships/hdphoto" Target="../media/hdphoto1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slide" Target="slide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slide" Target="slide5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4.xml"/><Relationship Id="rId5" Type="http://schemas.openxmlformats.org/officeDocument/2006/relationships/slide" Target="slide79.xml"/><Relationship Id="rId4" Type="http://schemas.openxmlformats.org/officeDocument/2006/relationships/slide" Target="slide6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notesSlide" Target="../notesSlides/notesSlide27.xml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notesSlide" Target="../notesSlides/notesSlide30.xml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oleObject" Target="../embeddings/oleObject26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4.png"/><Relationship Id="rId5" Type="http://schemas.openxmlformats.org/officeDocument/2006/relationships/image" Target="../media/image24.emf"/><Relationship Id="rId4" Type="http://schemas.openxmlformats.org/officeDocument/2006/relationships/oleObject" Target="../embeddings/oleObject27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notesSlide" Target="../notesSlides/notesSlide33.xml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52.png"/><Relationship Id="rId10" Type="http://schemas.openxmlformats.org/officeDocument/2006/relationships/oleObject" Target="../embeddings/oleObject34.bin"/><Relationship Id="rId4" Type="http://schemas.openxmlformats.org/officeDocument/2006/relationships/image" Target="../media/image51.png"/><Relationship Id="rId9" Type="http://schemas.openxmlformats.org/officeDocument/2006/relationships/oleObject" Target="../embeddings/oleObject33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27.emf"/><Relationship Id="rId4" Type="http://schemas.openxmlformats.org/officeDocument/2006/relationships/oleObject" Target="../embeddings/oleObject35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slide" Target="slide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90.png"/><Relationship Id="rId5" Type="http://schemas.openxmlformats.org/officeDocument/2006/relationships/image" Target="../media/image29.emf"/><Relationship Id="rId4" Type="http://schemas.openxmlformats.org/officeDocument/2006/relationships/oleObject" Target="../embeddings/oleObject37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slide" Target="slide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7" Type="http://schemas.microsoft.com/office/2007/relationships/hdphoto" Target="../media/hdphoto1.wd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slide" Target="slide4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30.emf"/><Relationship Id="rId4" Type="http://schemas.openxmlformats.org/officeDocument/2006/relationships/oleObject" Target="../embeddings/oleObject38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notesSlide" Target="../notesSlides/notesSlide41.xml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64.png"/><Relationship Id="rId9" Type="http://schemas.openxmlformats.org/officeDocument/2006/relationships/image" Target="../media/image3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43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67.png"/><Relationship Id="rId5" Type="http://schemas.openxmlformats.org/officeDocument/2006/relationships/image" Target="../media/image35.emf"/><Relationship Id="rId4" Type="http://schemas.openxmlformats.org/officeDocument/2006/relationships/oleObject" Target="../embeddings/oleObject44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7.vml"/><Relationship Id="rId6" Type="http://schemas.openxmlformats.org/officeDocument/2006/relationships/slide" Target="slide42.x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45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notesSlide" Target="../notesSlides/notesSlide45.xml"/><Relationship Id="rId7" Type="http://schemas.openxmlformats.org/officeDocument/2006/relationships/oleObject" Target="../embeddings/oleObject4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notesSlide" Target="../notesSlides/notesSlide46.xml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72.png"/><Relationship Id="rId9" Type="http://schemas.openxmlformats.org/officeDocument/2006/relationships/oleObject" Target="../embeddings/oleObject5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39.emf"/><Relationship Id="rId4" Type="http://schemas.openxmlformats.org/officeDocument/2006/relationships/oleObject" Target="../embeddings/oleObject52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40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7" Type="http://schemas.microsoft.com/office/2007/relationships/hdphoto" Target="../media/hdphoto1.wdp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slide" Target="slide3.xml"/><Relationship Id="rId4" Type="http://schemas.openxmlformats.org/officeDocument/2006/relationships/slide" Target="slide5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notesSlide" Target="../notesSlides/notesSlide51.xml"/><Relationship Id="rId7" Type="http://schemas.openxmlformats.org/officeDocument/2006/relationships/oleObject" Target="../embeddings/oleObject5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43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image" Target="../media/image2.png"/><Relationship Id="rId3" Type="http://schemas.openxmlformats.org/officeDocument/2006/relationships/notesSlide" Target="../notesSlides/notesSlide52.xml"/><Relationship Id="rId7" Type="http://schemas.openxmlformats.org/officeDocument/2006/relationships/oleObject" Target="../embeddings/oleObject56.bin"/><Relationship Id="rId12" Type="http://schemas.openxmlformats.org/officeDocument/2006/relationships/slide" Target="slide5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54.png"/><Relationship Id="rId11" Type="http://schemas.openxmlformats.org/officeDocument/2006/relationships/image" Target="../media/image43.emf"/><Relationship Id="rId5" Type="http://schemas.openxmlformats.org/officeDocument/2006/relationships/image" Target="../media/image53.png"/><Relationship Id="rId10" Type="http://schemas.openxmlformats.org/officeDocument/2006/relationships/oleObject" Target="../embeddings/oleObject58.bin"/><Relationship Id="rId4" Type="http://schemas.openxmlformats.org/officeDocument/2006/relationships/image" Target="../media/image47.png"/><Relationship Id="rId9" Type="http://schemas.openxmlformats.org/officeDocument/2006/relationships/oleObject" Target="../embeddings/oleObject57.bin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emf"/><Relationship Id="rId3" Type="http://schemas.openxmlformats.org/officeDocument/2006/relationships/notesSlide" Target="../notesSlides/notesSlide53.xml"/><Relationship Id="rId12" Type="http://schemas.openxmlformats.org/officeDocument/2006/relationships/oleObject" Target="../embeddings/oleObject59.bin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6" Type="http://schemas.openxmlformats.org/officeDocument/2006/relationships/slide" Target="slide53.xml"/><Relationship Id="rId1" Type="http://schemas.openxmlformats.org/officeDocument/2006/relationships/vmlDrawing" Target="../drawings/vmlDrawing34.vml"/><Relationship Id="rId11" Type="http://schemas.openxmlformats.org/officeDocument/2006/relationships/image" Target="../media/image81.png"/><Relationship Id="rId15" Type="http://schemas.openxmlformats.org/officeDocument/2006/relationships/image" Target="../media/image45.emf"/><Relationship Id="rId14" Type="http://schemas.openxmlformats.org/officeDocument/2006/relationships/oleObject" Target="../embeddings/oleObject60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58.xml"/><Relationship Id="rId7" Type="http://schemas.microsoft.com/office/2007/relationships/hdphoto" Target="../media/hdphoto1.wdp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slide" Target="slide3.xml"/><Relationship Id="rId4" Type="http://schemas.openxmlformats.org/officeDocument/2006/relationships/slide" Target="slide6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1.bin"/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5.vml"/><Relationship Id="rId9" Type="http://schemas.openxmlformats.org/officeDocument/2006/relationships/image" Target="../media/image46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8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6.vml"/><Relationship Id="rId9" Type="http://schemas.openxmlformats.org/officeDocument/2006/relationships/image" Target="../media/image4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7.vml"/><Relationship Id="rId9" Type="http://schemas.openxmlformats.org/officeDocument/2006/relationships/image" Target="../media/image48.emf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3" Type="http://schemas.openxmlformats.org/officeDocument/2006/relationships/notesSlide" Target="../notesSlides/notesSlide58.xml"/><Relationship Id="rId12" Type="http://schemas.openxmlformats.org/officeDocument/2006/relationships/slide" Target="slide5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8.vml"/><Relationship Id="rId11" Type="http://schemas.openxmlformats.org/officeDocument/2006/relationships/image" Target="../media/image49.emf"/><Relationship Id="rId10" Type="http://schemas.openxmlformats.org/officeDocument/2006/relationships/oleObject" Target="../embeddings/oleObject64.bin"/><Relationship Id="rId9" Type="http://schemas.openxmlformats.org/officeDocument/2006/relationships/image" Target="../media/image8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51.e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notesSlide" Target="../notesSlides/notesSlide62.xml"/><Relationship Id="rId7" Type="http://schemas.openxmlformats.org/officeDocument/2006/relationships/slide" Target="slide5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53.e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65.png"/><Relationship Id="rId9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7" Type="http://schemas.microsoft.com/office/2007/relationships/hdphoto" Target="../media/hdphoto1.wdp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slide" Target="slide3.xml"/><Relationship Id="rId4" Type="http://schemas.openxmlformats.org/officeDocument/2006/relationships/slide" Target="slide7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69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notesSlide" Target="../notesSlides/notesSlide65.xml"/><Relationship Id="rId7" Type="http://schemas.openxmlformats.org/officeDocument/2006/relationships/image" Target="../media/image55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71.bin"/><Relationship Id="rId5" Type="http://schemas.openxmlformats.org/officeDocument/2006/relationships/image" Target="../media/image54.emf"/><Relationship Id="rId4" Type="http://schemas.openxmlformats.org/officeDocument/2006/relationships/oleObject" Target="../embeddings/oleObject70.bin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3" Type="http://schemas.openxmlformats.org/officeDocument/2006/relationships/notesSlide" Target="../notesSlides/notesSlide66.xml"/><Relationship Id="rId7" Type="http://schemas.openxmlformats.org/officeDocument/2006/relationships/oleObject" Target="../embeddings/oleObject7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72.bin"/><Relationship Id="rId10" Type="http://schemas.openxmlformats.org/officeDocument/2006/relationships/image" Target="../media/image73.png"/><Relationship Id="rId4" Type="http://schemas.openxmlformats.org/officeDocument/2006/relationships/image" Target="../media/image57.png"/><Relationship Id="rId9" Type="http://schemas.openxmlformats.org/officeDocument/2006/relationships/image" Target="../media/image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57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76.bin"/><Relationship Id="rId5" Type="http://schemas.openxmlformats.org/officeDocument/2006/relationships/image" Target="../media/image56.emf"/><Relationship Id="rId10" Type="http://schemas.openxmlformats.org/officeDocument/2006/relationships/image" Target="../media/image2.png"/><Relationship Id="rId4" Type="http://schemas.openxmlformats.org/officeDocument/2006/relationships/oleObject" Target="../embeddings/oleObject75.bin"/><Relationship Id="rId9" Type="http://schemas.openxmlformats.org/officeDocument/2006/relationships/slide" Target="slide6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7" Type="http://schemas.openxmlformats.org/officeDocument/2006/relationships/image" Target="../media/image59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78.bin"/><Relationship Id="rId5" Type="http://schemas.openxmlformats.org/officeDocument/2006/relationships/image" Target="../media/image58.emf"/><Relationship Id="rId4" Type="http://schemas.openxmlformats.org/officeDocument/2006/relationships/oleObject" Target="../embeddings/oleObject77.bin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13" Type="http://schemas.openxmlformats.org/officeDocument/2006/relationships/image" Target="../media/image84.png"/><Relationship Id="rId3" Type="http://schemas.openxmlformats.org/officeDocument/2006/relationships/notesSlide" Target="../notesSlides/notesSlide70.xml"/><Relationship Id="rId7" Type="http://schemas.openxmlformats.org/officeDocument/2006/relationships/image" Target="../media/image38.emf"/><Relationship Id="rId12" Type="http://schemas.openxmlformats.org/officeDocument/2006/relationships/image" Target="../media/image3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79.bin"/><Relationship Id="rId11" Type="http://schemas.openxmlformats.org/officeDocument/2006/relationships/oleObject" Target="../embeddings/oleObject83.bin"/><Relationship Id="rId5" Type="http://schemas.openxmlformats.org/officeDocument/2006/relationships/image" Target="../media/image63.png"/><Relationship Id="rId10" Type="http://schemas.openxmlformats.org/officeDocument/2006/relationships/oleObject" Target="../embeddings/oleObject82.bin"/><Relationship Id="rId4" Type="http://schemas.openxmlformats.org/officeDocument/2006/relationships/image" Target="../media/image80.png"/><Relationship Id="rId9" Type="http://schemas.openxmlformats.org/officeDocument/2006/relationships/oleObject" Target="../embeddings/oleObject81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86.png"/><Relationship Id="rId5" Type="http://schemas.openxmlformats.org/officeDocument/2006/relationships/image" Target="../media/image60.emf"/><Relationship Id="rId4" Type="http://schemas.openxmlformats.org/officeDocument/2006/relationships/oleObject" Target="../embeddings/oleObject84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7" Type="http://schemas.openxmlformats.org/officeDocument/2006/relationships/image" Target="../media/image6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86.bin"/><Relationship Id="rId5" Type="http://schemas.openxmlformats.org/officeDocument/2006/relationships/image" Target="../media/image61.emf"/><Relationship Id="rId4" Type="http://schemas.openxmlformats.org/officeDocument/2006/relationships/oleObject" Target="../embeddings/oleObject85.bin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87.bin"/><Relationship Id="rId4" Type="http://schemas.openxmlformats.org/officeDocument/2006/relationships/image" Target="../media/image9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3" Type="http://schemas.openxmlformats.org/officeDocument/2006/relationships/notesSlide" Target="../notesSlides/notesSlide75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2.vml"/><Relationship Id="rId6" Type="http://schemas.openxmlformats.org/officeDocument/2006/relationships/slide" Target="slide66.xml"/><Relationship Id="rId5" Type="http://schemas.openxmlformats.org/officeDocument/2006/relationships/image" Target="../media/image63.emf"/><Relationship Id="rId4" Type="http://schemas.openxmlformats.org/officeDocument/2006/relationships/oleObject" Target="../embeddings/oleObject88.bin"/><Relationship Id="rId9" Type="http://schemas.openxmlformats.org/officeDocument/2006/relationships/image" Target="../media/image61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64.emf"/><Relationship Id="rId4" Type="http://schemas.openxmlformats.org/officeDocument/2006/relationships/oleObject" Target="../embeddings/oleObject90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.bin"/><Relationship Id="rId13" Type="http://schemas.openxmlformats.org/officeDocument/2006/relationships/image" Target="../media/image26.emf"/><Relationship Id="rId18" Type="http://schemas.openxmlformats.org/officeDocument/2006/relationships/oleObject" Target="../embeddings/oleObject98.bin"/><Relationship Id="rId3" Type="http://schemas.openxmlformats.org/officeDocument/2006/relationships/image" Target="../media/image78.png"/><Relationship Id="rId7" Type="http://schemas.openxmlformats.org/officeDocument/2006/relationships/image" Target="../media/image11.emf"/><Relationship Id="rId12" Type="http://schemas.openxmlformats.org/officeDocument/2006/relationships/oleObject" Target="../embeddings/oleObject95.bin"/><Relationship Id="rId17" Type="http://schemas.openxmlformats.org/officeDocument/2006/relationships/image" Target="../media/image31.e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97.bin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92.bin"/><Relationship Id="rId11" Type="http://schemas.openxmlformats.org/officeDocument/2006/relationships/image" Target="../media/image22.emf"/><Relationship Id="rId5" Type="http://schemas.openxmlformats.org/officeDocument/2006/relationships/image" Target="../media/image5.emf"/><Relationship Id="rId15" Type="http://schemas.openxmlformats.org/officeDocument/2006/relationships/image" Target="../media/image19.emf"/><Relationship Id="rId10" Type="http://schemas.openxmlformats.org/officeDocument/2006/relationships/oleObject" Target="../embeddings/oleObject94.bin"/><Relationship Id="rId19" Type="http://schemas.openxmlformats.org/officeDocument/2006/relationships/image" Target="../media/image37.emf"/><Relationship Id="rId4" Type="http://schemas.openxmlformats.org/officeDocument/2006/relationships/oleObject" Target="../embeddings/oleObject91.bin"/><Relationship Id="rId9" Type="http://schemas.openxmlformats.org/officeDocument/2006/relationships/image" Target="../media/image14.emf"/><Relationship Id="rId14" Type="http://schemas.openxmlformats.org/officeDocument/2006/relationships/oleObject" Target="../embeddings/oleObject96.bin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13" Type="http://schemas.openxmlformats.org/officeDocument/2006/relationships/oleObject" Target="../embeddings/oleObject104.bin"/><Relationship Id="rId3" Type="http://schemas.openxmlformats.org/officeDocument/2006/relationships/oleObject" Target="../embeddings/oleObject99.bin"/><Relationship Id="rId7" Type="http://schemas.openxmlformats.org/officeDocument/2006/relationships/oleObject" Target="../embeddings/oleObject101.bin"/><Relationship Id="rId12" Type="http://schemas.openxmlformats.org/officeDocument/2006/relationships/image" Target="../media/image6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66.wmf"/><Relationship Id="rId11" Type="http://schemas.openxmlformats.org/officeDocument/2006/relationships/oleObject" Target="../embeddings/oleObject103.bin"/><Relationship Id="rId5" Type="http://schemas.openxmlformats.org/officeDocument/2006/relationships/oleObject" Target="../embeddings/oleObject100.bin"/><Relationship Id="rId10" Type="http://schemas.openxmlformats.org/officeDocument/2006/relationships/image" Target="../media/image68.wmf"/><Relationship Id="rId4" Type="http://schemas.openxmlformats.org/officeDocument/2006/relationships/image" Target="../media/image65.wmf"/><Relationship Id="rId9" Type="http://schemas.openxmlformats.org/officeDocument/2006/relationships/oleObject" Target="../embeddings/oleObject102.bin"/><Relationship Id="rId14" Type="http://schemas.openxmlformats.org/officeDocument/2006/relationships/image" Target="../media/image70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2497" y="1638858"/>
            <a:ext cx="7050531" cy="2387600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第</a:t>
            </a:r>
            <a:r>
              <a:rPr lang="en-US" altLang="zh-CN" sz="5400" dirty="0"/>
              <a:t>5</a:t>
            </a:r>
            <a:r>
              <a:rPr lang="zh-CN" altLang="en-US" sz="5400" dirty="0"/>
              <a:t>章 时序逻辑电路的存储元件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CN" dirty="0"/>
              <a:t>《</a:t>
            </a:r>
            <a:r>
              <a:rPr lang="zh-CN" altLang="en-US" dirty="0"/>
              <a:t>数字电路设计</a:t>
            </a:r>
            <a:r>
              <a:rPr lang="en-US" altLang="zh-CN" dirty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909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基本锁存器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2652260" y="2763345"/>
                <a:ext cx="6991887" cy="1571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</a:t>
                </a:r>
                <a:r>
                  <a:rPr lang="en-US" altLang="zh-CN" sz="3200" b="1" noProof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hlinkClick r:id="rId3" action="ppaction://hlinksldjump"/>
                  </a:rPr>
                  <a:t>5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hlinkClick r:id="rId3" action="ppaction://hlinksldjump"/>
                  </a:rPr>
                  <a:t>.2.1  </a:t>
                </a:r>
                <a:r>
                  <a:rPr lang="zh-CN" altLang="en-US" sz="32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hlinkClick r:id="rId3" action="ppaction://hlinksldjump"/>
                  </a:rPr>
                  <a:t>基本</a:t>
                </a:r>
                <a:r>
                  <a:rPr lang="en-US" altLang="zh-CN" sz="32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hlinkClick r:id="rId3" action="ppaction://hlinksldjump"/>
                  </a:rPr>
                  <a:t>R-S</a:t>
                </a:r>
                <a:r>
                  <a:rPr lang="zh-CN" altLang="en-US" sz="32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hlinkClick r:id="rId3" action="ppaction://hlinksldjump"/>
                  </a:rPr>
                  <a:t>锁存器</a:t>
                </a:r>
                <a:endPara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285750" lvl="0" indent="-28575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</a:t>
                </a:r>
                <a:r>
                  <a:rPr lang="en-US" altLang="zh-CN" sz="3200" b="1" noProof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hlinkClick r:id="rId4" action="ppaction://hlinksldjump"/>
                  </a:rPr>
                  <a:t>5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hlinkClick r:id="rId4" action="ppaction://hlinksldjump"/>
                  </a:rPr>
                  <a:t>.2.2  </a:t>
                </a:r>
                <a:r>
                  <a:rPr lang="zh-CN" altLang="en-US" sz="32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hlinkClick r:id="rId4" action="ppaction://hlinksldjump"/>
                  </a:rPr>
                  <a:t>基本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32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hlinkClick r:id="rId4" action="ppaction://hlinksldjump"/>
                          </a:rPr>
                        </m:ctrlPr>
                      </m:accPr>
                      <m:e>
                        <m:r>
                          <a:rPr lang="en-US" altLang="zh-CN" sz="3200" b="1" i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hlinkClick r:id="rId4" action="ppaction://hlinksldjump"/>
                          </a:rPr>
                          <m:t>𝐑</m:t>
                        </m:r>
                      </m:e>
                    </m:acc>
                  </m:oMath>
                </a14:m>
                <a:r>
                  <a:rPr lang="en-US" altLang="zh-CN" sz="32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hlinkClick r:id="rId4" action="ppaction://hlinksldjump"/>
                  </a:rPr>
                  <a:t>-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3200" b="1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hlinkClick r:id="rId4" action="ppaction://hlinksldjump"/>
                          </a:rPr>
                        </m:ctrlPr>
                      </m:accPr>
                      <m:e>
                        <m:r>
                          <a:rPr lang="en-US" altLang="zh-CN" sz="3200" b="1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hlinkClick r:id="rId4" action="ppaction://hlinksldjump"/>
                          </a:rPr>
                          <m:t>𝐒</m:t>
                        </m:r>
                      </m:e>
                    </m:acc>
                  </m:oMath>
                </a14:m>
                <a:r>
                  <a:rPr lang="zh-CN" altLang="en-US" sz="32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hlinkClick r:id="rId4" action="ppaction://hlinksldjump"/>
                  </a:rPr>
                  <a:t>锁存器</a:t>
                </a:r>
                <a:endParaRPr lang="zh-CN" altLang="en-US" sz="3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260" y="2763345"/>
                <a:ext cx="6991887" cy="1571392"/>
              </a:xfrm>
              <a:prstGeom prst="rect">
                <a:avLst/>
              </a:prstGeom>
              <a:blipFill>
                <a:blip r:embed="rId5"/>
                <a:stretch>
                  <a:fillRect l="-1482" b="-62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179" y="605856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sp>
        <p:nvSpPr>
          <p:cNvPr id="12" name="平行四边形 11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15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523875" y="1027913"/>
                <a:ext cx="7566577" cy="5639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、电路结构</a:t>
                </a:r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由两个“或非门”交叉耦合构成</a:t>
                </a:r>
                <a:endParaRPr lang="en-US" altLang="zh-CN" sz="2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锁存器的输入信号：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高电平有效。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）：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置位输入信号，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置位端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Reset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）：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复位（清零）输入信号，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复位端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锁存器的输出信号：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</m:acc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，互补（一个为“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0”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，另一个就为“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1”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锁存器的状态：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以输出信号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为指示，有两个稳态</a:t>
                </a:r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锁存器置（存）“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0”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Q=0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</m:acc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=1</a:t>
                </a: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锁存器置（存）“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1”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Q=1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</m:acc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5" y="1027913"/>
                <a:ext cx="7566577" cy="5639814"/>
              </a:xfrm>
              <a:prstGeom prst="rect">
                <a:avLst/>
              </a:prstGeom>
              <a:blipFill rotWithShape="1">
                <a:blip r:embed="rId4"/>
                <a:stretch>
                  <a:fillRect l="-1128" r="-645" b="-4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5.2.1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R-S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锁存器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9542625"/>
              </p:ext>
            </p:extLst>
          </p:nvPr>
        </p:nvGraphicFramePr>
        <p:xfrm>
          <a:off x="8146669" y="1104323"/>
          <a:ext cx="3154122" cy="2871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06" name="Visio" r:id="rId5" imgW="1790441" imgH="1627344" progId="Visio.Drawing.11">
                  <p:embed/>
                </p:oleObj>
              </mc:Choice>
              <mc:Fallback>
                <p:oleObj name="Visio" r:id="rId5" imgW="1790441" imgH="162734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6669" y="1104323"/>
                        <a:ext cx="3154122" cy="2871706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788181"/>
              </p:ext>
            </p:extLst>
          </p:nvPr>
        </p:nvGraphicFramePr>
        <p:xfrm>
          <a:off x="8560377" y="4519981"/>
          <a:ext cx="2481995" cy="185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07" name="Visio" r:id="rId7" imgW="1092688" imgH="820530" progId="Visio.Drawing.11">
                  <p:embed/>
                </p:oleObj>
              </mc:Choice>
              <mc:Fallback>
                <p:oleObj name="Visio" r:id="rId7" imgW="1092688" imgH="82053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60377" y="4519981"/>
                        <a:ext cx="2481995" cy="185968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8810774" y="4001766"/>
            <a:ext cx="1794385" cy="374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）电路结构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752956" y="6458851"/>
            <a:ext cx="212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）锁存器符号</a:t>
            </a:r>
          </a:p>
        </p:txBody>
      </p:sp>
    </p:spTree>
    <p:extLst>
      <p:ext uri="{BB962C8B-B14F-4D97-AF65-F5344CB8AC3E}">
        <p14:creationId xmlns:p14="http://schemas.microsoft.com/office/powerpoint/2010/main" val="417463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704849" y="1027913"/>
            <a:ext cx="5953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、工作原理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输入端有输入时，基本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R-S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锁存器可以从一种状态转换到另一种状态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5.2.1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R-S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锁存器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810374" y="1010473"/>
                <a:ext cx="4791076" cy="31230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+1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+1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 </m:t>
                        </m:r>
                      </m:e>
                    </m:acc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：次态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n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n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 </m:t>
                        </m:r>
                      </m:e>
                    </m:acc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：原态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现态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写出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</m:acc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的逻辑表达式：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269240">
                  <a:spcAft>
                    <a:spcPts val="0"/>
                  </a:spcAft>
                </a:pP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zh-CN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sSup>
                            <m:sSupPr>
                              <m:ctrlPr>
                                <a:rPr lang="zh-CN" altLang="zh-CN" sz="24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altLang="zh-CN" sz="2400" kern="100"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Q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altLang="zh-CN" sz="2400" kern="100"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kern="100"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 sz="2400" kern="10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= </m:t>
                          </m:r>
                          <m:acc>
                            <m:accPr>
                              <m:chr m:val="̅"/>
                              <m:ctrlPr>
                                <a:rPr lang="zh-CN" altLang="zh-CN" sz="24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altLang="zh-CN" sz="2400" kern="100"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R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kern="100"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zh-CN" altLang="zh-CN" sz="24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zh-CN" sz="2400" kern="100">
                                          <a:latin typeface="Times New Roman" panose="020206030504050203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Q</m:t>
                                      </m:r>
                                    </m:e>
                                    <m:sup>
                                      <m:r>
                                        <m:rPr>
                                          <m:nor/>
                                        </m:rPr>
                                        <a:rPr lang="en-US" altLang="zh-CN" sz="2400" kern="100">
                                          <a:latin typeface="Times New Roman" panose="020206030504050203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n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acc>
                        </m:e>
                      </m:mr>
                      <m:mr>
                        <m:e>
                          <m:acc>
                            <m:accPr>
                              <m:chr m:val="̅"/>
                              <m:ctrlPr>
                                <a:rPr lang="zh-CN" altLang="zh-CN" sz="24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zh-CN" altLang="zh-CN" sz="24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400" kern="100"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Q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altLang="zh-CN" sz="2400" kern="100"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kern="100"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altLang="zh-CN" sz="2400" kern="100"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zh-CN" sz="2400" kern="10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 </m:t>
                          </m:r>
                          <m:acc>
                            <m:accPr>
                              <m:chr m:val="̅"/>
                              <m:ctrlPr>
                                <a:rPr lang="zh-CN" altLang="zh-CN" sz="24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altLang="zh-CN" sz="2400" kern="100"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kern="100"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zh-CN" sz="24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400" kern="100"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Q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altLang="zh-CN" sz="2400" kern="100"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</m:sup>
                              </m:sSup>
                            </m:e>
                          </m:acc>
                        </m:e>
                      </m:mr>
                    </m:m>
                  </m:oMath>
                </a14:m>
                <a:r>
                  <a:rPr lang="en-US" altLang="zh-CN" sz="24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74" y="1010473"/>
                <a:ext cx="4791076" cy="3123034"/>
              </a:xfrm>
              <a:prstGeom prst="rect">
                <a:avLst/>
              </a:prstGeom>
              <a:blipFill rotWithShape="1">
                <a:blip r:embed="rId3"/>
                <a:stretch>
                  <a:fillRect l="-16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52"/>
          <p:cNvSpPr txBox="1"/>
          <p:nvPr/>
        </p:nvSpPr>
        <p:spPr>
          <a:xfrm>
            <a:off x="903219" y="4841202"/>
            <a:ext cx="58752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R=0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S=0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时，锁存器保持原态不变。</a:t>
            </a:r>
          </a:p>
          <a:p>
            <a:pPr marL="342900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R=0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S=1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时，锁存器被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置“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1”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R=1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S=0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时，锁存器被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置“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0”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991352" y="4304581"/>
                <a:ext cx="4991098" cy="23108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输入端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R=1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S=1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Q=0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且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</m:acc>
                  </m:oMath>
                </a14:m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禁用态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（在输入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全部由“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1”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变为“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0”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时，会出现次态不确定的状况）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352" y="4304581"/>
                <a:ext cx="4991098" cy="2310825"/>
              </a:xfrm>
              <a:prstGeom prst="rect">
                <a:avLst/>
              </a:prstGeom>
              <a:blipFill rotWithShape="1">
                <a:blip r:embed="rId4"/>
                <a:stretch>
                  <a:fillRect l="-1709" r="-244" b="-2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90237" y="4219396"/>
                <a:ext cx="6338554" cy="648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RS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与输出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</m:acc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之间的逻辑关系：</a:t>
                </a: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37" y="4219396"/>
                <a:ext cx="6338554" cy="648832"/>
              </a:xfrm>
              <a:prstGeom prst="rect">
                <a:avLst/>
              </a:prstGeom>
              <a:blipFill rotWithShape="1">
                <a:blip r:embed="rId5"/>
                <a:stretch>
                  <a:fillRect l="-1250" b="-102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58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" grpId="0"/>
      <p:bldP spid="14" grpId="0"/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5.2.1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R-S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锁存器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719484" y="314140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114074"/>
              </p:ext>
            </p:extLst>
          </p:nvPr>
        </p:nvGraphicFramePr>
        <p:xfrm>
          <a:off x="393599" y="2753870"/>
          <a:ext cx="4325885" cy="3382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70" name="Visio" r:id="rId4" imgW="2503862" imgH="1962900" progId="Visio.Drawing.11">
                  <p:embed/>
                </p:oleObj>
              </mc:Choice>
              <mc:Fallback>
                <p:oleObj name="Visio" r:id="rId4" imgW="2503862" imgH="19629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599" y="2753870"/>
                        <a:ext cx="4325885" cy="338205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1628775" y="2111470"/>
            <a:ext cx="1904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状态转移图</a:t>
            </a:r>
          </a:p>
        </p:txBody>
      </p:sp>
      <p:sp>
        <p:nvSpPr>
          <p:cNvPr id="14" name="文本框 52"/>
          <p:cNvSpPr txBox="1"/>
          <p:nvPr/>
        </p:nvSpPr>
        <p:spPr>
          <a:xfrm>
            <a:off x="4943475" y="1030373"/>
            <a:ext cx="69818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圆圈：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表示各个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圆圈内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写明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状态的名称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代表状态的数字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带箭头的线条：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状态的转移关系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线条上的数字：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表明输入和输出信号的值，一般记为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X/Z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，即表明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在输入信号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取什么值的状态下，从现态转到次态，并且输出信号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同时变化为新值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状态转移图中，从每一个状态出发的线条数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与输入信号的个数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有关，在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完整的状态转移图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m=2</a:t>
            </a:r>
            <a:r>
              <a:rPr lang="en-US" altLang="zh-CN" sz="2400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518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466725" y="954173"/>
                <a:ext cx="11479470" cy="1891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、状态转换真值表与特性表</a:t>
                </a: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状态转换真值表：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反映锁存器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+1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与输入信号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及现态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n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之间对应关系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真值表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5" y="954173"/>
                <a:ext cx="11479470" cy="1891480"/>
              </a:xfrm>
              <a:prstGeom prst="rect">
                <a:avLst/>
              </a:prstGeom>
              <a:blipFill rotWithShape="1">
                <a:blip r:embed="rId3"/>
                <a:stretch>
                  <a:fillRect l="-478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5.2.1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R-S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锁存器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1654467"/>
                  </p:ext>
                </p:extLst>
              </p:nvPr>
            </p:nvGraphicFramePr>
            <p:xfrm>
              <a:off x="5114976" y="2447924"/>
              <a:ext cx="5447943" cy="4295772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838496">
                      <a:extLst>
                        <a:ext uri="{9D8B030D-6E8A-4147-A177-3AD203B41FA5}">
                          <a16:colId xmlns:a16="http://schemas.microsoft.com/office/drawing/2014/main" val="1925571283"/>
                        </a:ext>
                      </a:extLst>
                    </a:gridCol>
                    <a:gridCol w="838496">
                      <a:extLst>
                        <a:ext uri="{9D8B030D-6E8A-4147-A177-3AD203B41FA5}">
                          <a16:colId xmlns:a16="http://schemas.microsoft.com/office/drawing/2014/main" val="4104975671"/>
                        </a:ext>
                      </a:extLst>
                    </a:gridCol>
                    <a:gridCol w="838496">
                      <a:extLst>
                        <a:ext uri="{9D8B030D-6E8A-4147-A177-3AD203B41FA5}">
                          <a16:colId xmlns:a16="http://schemas.microsoft.com/office/drawing/2014/main" val="4205088122"/>
                        </a:ext>
                      </a:extLst>
                    </a:gridCol>
                    <a:gridCol w="838496">
                      <a:extLst>
                        <a:ext uri="{9D8B030D-6E8A-4147-A177-3AD203B41FA5}">
                          <a16:colId xmlns:a16="http://schemas.microsoft.com/office/drawing/2014/main" val="668268817"/>
                        </a:ext>
                      </a:extLst>
                    </a:gridCol>
                    <a:gridCol w="839408">
                      <a:extLst>
                        <a:ext uri="{9D8B030D-6E8A-4147-A177-3AD203B41FA5}">
                          <a16:colId xmlns:a16="http://schemas.microsoft.com/office/drawing/2014/main" val="1415440624"/>
                        </a:ext>
                      </a:extLst>
                    </a:gridCol>
                    <a:gridCol w="1254551">
                      <a:extLst>
                        <a:ext uri="{9D8B030D-6E8A-4147-A177-3AD203B41FA5}">
                          <a16:colId xmlns:a16="http://schemas.microsoft.com/office/drawing/2014/main" val="4275369384"/>
                        </a:ext>
                      </a:extLst>
                    </a:gridCol>
                  </a:tblGrid>
                  <a:tr h="4773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bar>
                                      <m:barPr>
                                        <m:pos m:val="top"/>
                                        <m:ctrlPr>
                                          <a:rPr lang="en-US" altLang="zh-CN" sz="20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b="1" i="1" kern="10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b="1" i="1" kern="100" smtClean="0">
                                                <a:effectLst/>
                                                <a:latin typeface="Cambria Math"/>
                                              </a:rPr>
                                              <m:t>𝑸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b="1" i="1" kern="100" smtClean="0">
                                                <a:effectLst/>
                                                <a:latin typeface="Cambria Math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zh-CN" sz="2000" b="1" i="1" kern="100" smtClean="0">
                                                <a:effectLst/>
                                                <a:latin typeface="Cambria Math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000" b="1" i="1" kern="100" smtClean="0">
                                                <a:effectLst/>
                                                <a:latin typeface="Cambria Math"/>
                                              </a:rPr>
                                              <m:t>𝟏</m:t>
                                            </m:r>
                                          </m:sup>
                                        </m:sSup>
                                      </m:e>
                                    </m:bar>
                                    <m:r>
                                      <m:rPr>
                                        <m:nor/>
                                      </m:rPr>
                                      <a:rPr lang="en-US" sz="20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功能描述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74829405"/>
                      </a:ext>
                    </a:extLst>
                  </a:tr>
                  <a:tr h="4773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保持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20047376"/>
                      </a:ext>
                    </a:extLst>
                  </a:tr>
                  <a:tr h="4773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保持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143057770"/>
                      </a:ext>
                    </a:extLst>
                  </a:tr>
                  <a:tr h="4773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置位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2130946"/>
                      </a:ext>
                    </a:extLst>
                  </a:tr>
                  <a:tr h="4773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置位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00962447"/>
                      </a:ext>
                    </a:extLst>
                  </a:tr>
                  <a:tr h="4773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复位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87686777"/>
                      </a:ext>
                    </a:extLst>
                  </a:tr>
                  <a:tr h="4773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复位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82535590"/>
                      </a:ext>
                    </a:extLst>
                  </a:tr>
                  <a:tr h="4773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禁用</a:t>
                          </a:r>
                          <a:endParaRPr lang="zh-CN" sz="20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86877"/>
                      </a:ext>
                    </a:extLst>
                  </a:tr>
                  <a:tr h="4773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禁用</a:t>
                          </a:r>
                          <a:endParaRPr lang="zh-CN" sz="20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817513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1654467"/>
                  </p:ext>
                </p:extLst>
              </p:nvPr>
            </p:nvGraphicFramePr>
            <p:xfrm>
              <a:off x="5114976" y="2447924"/>
              <a:ext cx="5447943" cy="4295772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83849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925571283"/>
                        </a:ext>
                      </a:extLst>
                    </a:gridCol>
                    <a:gridCol w="83849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4104975671"/>
                        </a:ext>
                      </a:extLst>
                    </a:gridCol>
                    <a:gridCol w="83849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4205088122"/>
                        </a:ext>
                      </a:extLst>
                    </a:gridCol>
                    <a:gridCol w="83849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668268817"/>
                        </a:ext>
                      </a:extLst>
                    </a:gridCol>
                    <a:gridCol w="83940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415440624"/>
                        </a:ext>
                      </a:extLst>
                    </a:gridCol>
                    <a:gridCol w="125455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4275369384"/>
                        </a:ext>
                      </a:extLst>
                    </a:gridCol>
                  </a:tblGrid>
                  <a:tr h="4773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l="-199275" t="-7692" r="-348551" b="-81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4"/>
                          <a:stretch>
                            <a:fillRect l="-301460" t="-7692" r="-251095" b="-81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l="-398551" t="-7692" r="-149275" b="-81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功能描述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774829405"/>
                      </a:ext>
                    </a:extLst>
                  </a:tr>
                  <a:tr h="4773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保持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520047376"/>
                      </a:ext>
                    </a:extLst>
                  </a:tr>
                  <a:tr h="4773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保持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4143057770"/>
                      </a:ext>
                    </a:extLst>
                  </a:tr>
                  <a:tr h="4773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置位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32130946"/>
                      </a:ext>
                    </a:extLst>
                  </a:tr>
                  <a:tr h="4773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置位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100962447"/>
                      </a:ext>
                    </a:extLst>
                  </a:tr>
                  <a:tr h="4773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复位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087686777"/>
                      </a:ext>
                    </a:extLst>
                  </a:tr>
                  <a:tr h="4773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复位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982535590"/>
                      </a:ext>
                    </a:extLst>
                  </a:tr>
                  <a:tr h="4773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禁用</a:t>
                          </a:r>
                          <a:endParaRPr lang="zh-CN" sz="20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386877"/>
                      </a:ext>
                    </a:extLst>
                  </a:tr>
                  <a:tr h="4773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禁用</a:t>
                          </a:r>
                          <a:endParaRPr lang="zh-CN" sz="20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817513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圆角矩形标注 1"/>
          <p:cNvSpPr/>
          <p:nvPr/>
        </p:nvSpPr>
        <p:spPr>
          <a:xfrm>
            <a:off x="3210339" y="5317435"/>
            <a:ext cx="1073426" cy="675861"/>
          </a:xfrm>
          <a:prstGeom prst="wedgeRoundRectCallout">
            <a:avLst>
              <a:gd name="adj1" fmla="val 400464"/>
              <a:gd name="adj2" fmla="val 816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0     0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884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504825" y="954173"/>
                <a:ext cx="11441370" cy="1891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、特性方程</a:t>
                </a: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特性方程：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反映锁存器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+1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与输入信号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和现态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n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之间逻辑关系的函数方程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5" y="954173"/>
                <a:ext cx="11441370" cy="1891480"/>
              </a:xfrm>
              <a:prstGeom prst="rect">
                <a:avLst/>
              </a:prstGeom>
              <a:blipFill rotWithShape="1">
                <a:blip r:embed="rId4"/>
                <a:stretch>
                  <a:fillRect l="-479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5.2.1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R-S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锁存器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940778"/>
              </p:ext>
            </p:extLst>
          </p:nvPr>
        </p:nvGraphicFramePr>
        <p:xfrm>
          <a:off x="2057400" y="2795638"/>
          <a:ext cx="2095500" cy="3080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91" name="Visio" r:id="rId5" imgW="1027316" imgH="1524150" progId="Visio.Drawing.11">
                  <p:embed/>
                </p:oleObj>
              </mc:Choice>
              <mc:Fallback>
                <p:oleObj name="Visio" r:id="rId5" imgW="1027316" imgH="152415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795638"/>
                        <a:ext cx="2095500" cy="3080672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772847" y="2954698"/>
                <a:ext cx="3466911" cy="92929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zh-CN" altLang="zh-CN" sz="24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zh-CN" sz="2400" kern="100"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Q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altLang="zh-CN" sz="2400" kern="100"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2400" kern="100"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 altLang="zh-CN" sz="2400" kern="100"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=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kern="100"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kern="100"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zh-CN" sz="24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zh-CN" altLang="zh-CN" sz="2400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altLang="zh-CN" sz="2400" kern="100">
                                            <a:latin typeface="Times New Roman" panose="020206030504050203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R</m:t>
                                        </m:r>
                                      </m:e>
                                    </m:acc>
                                    <m:r>
                                      <m:rPr>
                                        <m:nor/>
                                      </m:rPr>
                                      <a:rPr lang="en-US" altLang="zh-CN" sz="2400" kern="100"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Q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altLang="zh-CN" sz="2400" kern="100"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 altLang="zh-CN" sz="2400" kern="100"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  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2400" kern="100"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R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kern="100"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∙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kern="100"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kern="100"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= 0</m:t>
                                </m:r>
                                <m:r>
                                  <m:rPr>
                                    <m:nor/>
                                  </m:rPr>
                                  <a:rPr lang="zh-CN" altLang="zh-CN" sz="2400" kern="100"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（约束条件）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847" y="2954698"/>
                <a:ext cx="3466911" cy="92929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4504499" y="4229785"/>
            <a:ext cx="66683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21509E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R·S = 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是约束条件，意即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不能同时为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，就是规定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不能处于禁用态。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3985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438149" y="1027913"/>
            <a:ext cx="11277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5.1】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依据基本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R-S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锁存器的原理，画出图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）所示的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输入序列下，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的输出波形。假设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的初态为“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0”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5.2.1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R-S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锁存器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251363"/>
              </p:ext>
            </p:extLst>
          </p:nvPr>
        </p:nvGraphicFramePr>
        <p:xfrm>
          <a:off x="304512" y="3207160"/>
          <a:ext cx="5750460" cy="2206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85" name="Visio" r:id="rId4" imgW="2553297" imgH="974430" progId="Visio.Drawing.11">
                  <p:embed/>
                </p:oleObj>
              </mc:Choice>
              <mc:Fallback>
                <p:oleObj name="Visio" r:id="rId4" imgW="2553297" imgH="97443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512" y="3207160"/>
                        <a:ext cx="5750460" cy="220678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737088"/>
              </p:ext>
            </p:extLst>
          </p:nvPr>
        </p:nvGraphicFramePr>
        <p:xfrm>
          <a:off x="6261613" y="3188109"/>
          <a:ext cx="5762528" cy="284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86" name="Visio" r:id="rId6" imgW="2560320" imgH="1264950" progId="Visio.Drawing.11">
                  <p:embed/>
                </p:oleObj>
              </mc:Choice>
              <mc:Fallback>
                <p:oleObj name="Visio" r:id="rId6" imgW="2560320" imgH="126495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1613" y="3188109"/>
                        <a:ext cx="5762528" cy="284732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图片 17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910" y="6284861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11853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533400" y="1027913"/>
                <a:ext cx="7726017" cy="249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3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、电路结构</a:t>
                </a:r>
              </a:p>
              <a:p>
                <a:pPr marL="342900" indent="-342900" defTabSz="540000">
                  <a:lnSpc>
                    <a:spcPct val="13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或非门→</a:t>
                </a: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与非门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，基本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R-S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锁存器→基本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𝐑</m:t>
                        </m:r>
                      </m:e>
                    </m:acc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𝐒</m:t>
                        </m:r>
                      </m:e>
                    </m:acc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锁存器</a:t>
                </a:r>
              </a:p>
              <a:p>
                <a:pPr marL="342900" indent="-342900" defTabSz="540000">
                  <a:lnSpc>
                    <a:spcPct val="13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由两个“与非门”构成反馈回路</a:t>
                </a:r>
                <a:endParaRPr lang="en-US" altLang="zh-CN" sz="2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3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输入均为低电平有效，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𝐑</m:t>
                        </m:r>
                      </m:e>
                    </m:acc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𝐒</m:t>
                        </m:r>
                      </m:e>
                    </m:acc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符号表示：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:pPr marL="800100" lvl="1" indent="-342900" defTabSz="540000">
                  <a:lnSpc>
                    <a:spcPct val="13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表明信号有效，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表明信号无效</a:t>
                </a: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027913"/>
                <a:ext cx="7726017" cy="2495042"/>
              </a:xfrm>
              <a:prstGeom prst="rect">
                <a:avLst/>
              </a:prstGeom>
              <a:blipFill rotWithShape="1">
                <a:blip r:embed="rId4"/>
                <a:stretch>
                  <a:fillRect l="-710" b="-2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5.2.2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标题 2"/>
              <p:cNvSpPr>
                <a:spLocks noGrp="1"/>
              </p:cNvSpPr>
              <p:nvPr>
                <p:ph type="title"/>
              </p:nvPr>
            </p:nvSpPr>
            <p:spPr>
              <a:xfrm>
                <a:off x="2268367" y="97943"/>
                <a:ext cx="5799001" cy="73215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基本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</m:acc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-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</m:acc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锁存器</a:t>
                </a:r>
              </a:p>
            </p:txBody>
          </p:sp>
        </mc:Choice>
        <mc:Fallback xmlns="">
          <p:sp>
            <p:nvSpPr>
              <p:cNvPr id="12" name="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268367" y="97943"/>
                <a:ext cx="5799001" cy="732155"/>
              </a:xfrm>
              <a:blipFill>
                <a:blip r:embed="rId5"/>
                <a:stretch>
                  <a:fillRect l="-3365" t="-10833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273962"/>
              </p:ext>
            </p:extLst>
          </p:nvPr>
        </p:nvGraphicFramePr>
        <p:xfrm>
          <a:off x="8637104" y="1371155"/>
          <a:ext cx="3468571" cy="3226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44" name="Visio" r:id="rId6" imgW="1751974" imgH="1627344" progId="Visio.Drawing.11">
                  <p:embed/>
                </p:oleObj>
              </mc:Choice>
              <mc:Fallback>
                <p:oleObj name="Visio" r:id="rId6" imgW="1751974" imgH="162734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7104" y="1371155"/>
                        <a:ext cx="3468571" cy="3226651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958468"/>
              </p:ext>
            </p:extLst>
          </p:nvPr>
        </p:nvGraphicFramePr>
        <p:xfrm>
          <a:off x="9349409" y="4898088"/>
          <a:ext cx="2746513" cy="1884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45" name="Visio" r:id="rId8" imgW="1182642" imgH="820530" progId="Visio.Drawing.11">
                  <p:embed/>
                </p:oleObj>
              </mc:Choice>
              <mc:Fallback>
                <p:oleObj name="Visio" r:id="rId8" imgW="1182642" imgH="82053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49409" y="4898088"/>
                        <a:ext cx="2746513" cy="188479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9733257" y="1001155"/>
            <a:ext cx="1823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）电路结构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07437" y="6269643"/>
            <a:ext cx="217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）锁存器符号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52"/>
              <p:cNvSpPr txBox="1"/>
              <p:nvPr/>
            </p:nvSpPr>
            <p:spPr>
              <a:xfrm>
                <a:off x="552451" y="3563736"/>
                <a:ext cx="6901898" cy="29782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3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、工作原理</a:t>
                </a:r>
              </a:p>
              <a:p>
                <a:pPr marL="342900" indent="-342900" defTabSz="540000">
                  <a:lnSpc>
                    <a:spcPct val="13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输入控制端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𝐑</m:t>
                        </m:r>
                      </m:e>
                    </m:acc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、</m:t>
                    </m:r>
                    <m:acc>
                      <m:accPr>
                        <m:chr m:val="̅"/>
                        <m:ctrlPr>
                          <a:rPr lang="en-US" altLang="zh-CN" sz="2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𝐒</m:t>
                        </m:r>
                      </m:e>
                    </m:acc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与输出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Q</m:t>
                        </m:r>
                      </m:e>
                    </m:acc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之间的逻辑关系：</a:t>
                </a:r>
              </a:p>
              <a:p>
                <a:pPr marL="800100" lvl="1" indent="-342900" defTabSz="540000">
                  <a:lnSpc>
                    <a:spcPct val="13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𝐑</m:t>
                        </m:r>
                      </m:e>
                    </m:acc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𝐒</m:t>
                        </m:r>
                      </m:e>
                    </m:acc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禁用态</a:t>
                </a:r>
              </a:p>
              <a:p>
                <a:pPr marL="800100" lvl="1" indent="-342900" defTabSz="540000">
                  <a:lnSpc>
                    <a:spcPct val="13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𝐑</m:t>
                        </m:r>
                      </m:e>
                    </m:acc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𝐒</m:t>
                        </m:r>
                      </m:e>
                    </m:acc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时，锁存器被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置“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0”</a:t>
                </a:r>
              </a:p>
              <a:p>
                <a:pPr marL="800100" lvl="1" indent="-342900" defTabSz="540000">
                  <a:lnSpc>
                    <a:spcPct val="13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𝐑</m:t>
                        </m:r>
                      </m:e>
                    </m:acc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𝐒</m:t>
                        </m:r>
                      </m:e>
                    </m:acc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时，锁存器被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置“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1”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  <a:p>
                <a:pPr marL="800100" lvl="1" indent="-342900" defTabSz="540000">
                  <a:lnSpc>
                    <a:spcPct val="13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𝐑</m:t>
                        </m:r>
                      </m:e>
                    </m:acc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𝐒</m:t>
                        </m:r>
                      </m:e>
                    </m:acc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时，锁存器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保持原态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不变。</a:t>
                </a:r>
              </a:p>
            </p:txBody>
          </p:sp>
        </mc:Choice>
        <mc:Fallback xmlns="">
          <p:sp>
            <p:nvSpPr>
              <p:cNvPr id="22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1" y="3563736"/>
                <a:ext cx="6901898" cy="2978251"/>
              </a:xfrm>
              <a:prstGeom prst="rect">
                <a:avLst/>
              </a:prstGeom>
              <a:blipFill rotWithShape="1">
                <a:blip r:embed="rId10"/>
                <a:stretch>
                  <a:fillRect l="-795" r="-265" b="-2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19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211393" y="1058027"/>
            <a:ext cx="1176921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、状态转换真值表与特性表</a:t>
            </a: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5.2.2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标题 2"/>
              <p:cNvSpPr>
                <a:spLocks noGrp="1"/>
              </p:cNvSpPr>
              <p:nvPr>
                <p:ph type="title"/>
              </p:nvPr>
            </p:nvSpPr>
            <p:spPr>
              <a:xfrm>
                <a:off x="2268367" y="97943"/>
                <a:ext cx="5799001" cy="73215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基本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</m:acc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-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</m:acc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锁存器</a:t>
                </a:r>
              </a:p>
            </p:txBody>
          </p:sp>
        </mc:Choice>
        <mc:Fallback xmlns="">
          <p:sp>
            <p:nvSpPr>
              <p:cNvPr id="12" name="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268367" y="97943"/>
                <a:ext cx="5799001" cy="732155"/>
              </a:xfrm>
              <a:blipFill>
                <a:blip r:embed="rId4"/>
                <a:stretch>
                  <a:fillRect l="-3365" t="-10833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9928251"/>
                  </p:ext>
                </p:extLst>
              </p:nvPr>
            </p:nvGraphicFramePr>
            <p:xfrm>
              <a:off x="561305" y="2222058"/>
              <a:ext cx="5617657" cy="4502592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864617">
                      <a:extLst>
                        <a:ext uri="{9D8B030D-6E8A-4147-A177-3AD203B41FA5}">
                          <a16:colId xmlns:a16="http://schemas.microsoft.com/office/drawing/2014/main" val="651761902"/>
                        </a:ext>
                      </a:extLst>
                    </a:gridCol>
                    <a:gridCol w="864617">
                      <a:extLst>
                        <a:ext uri="{9D8B030D-6E8A-4147-A177-3AD203B41FA5}">
                          <a16:colId xmlns:a16="http://schemas.microsoft.com/office/drawing/2014/main" val="2156546938"/>
                        </a:ext>
                      </a:extLst>
                    </a:gridCol>
                    <a:gridCol w="864617">
                      <a:extLst>
                        <a:ext uri="{9D8B030D-6E8A-4147-A177-3AD203B41FA5}">
                          <a16:colId xmlns:a16="http://schemas.microsoft.com/office/drawing/2014/main" val="3911897967"/>
                        </a:ext>
                      </a:extLst>
                    </a:gridCol>
                    <a:gridCol w="864617">
                      <a:extLst>
                        <a:ext uri="{9D8B030D-6E8A-4147-A177-3AD203B41FA5}">
                          <a16:colId xmlns:a16="http://schemas.microsoft.com/office/drawing/2014/main" val="438592474"/>
                        </a:ext>
                      </a:extLst>
                    </a:gridCol>
                    <a:gridCol w="865557">
                      <a:extLst>
                        <a:ext uri="{9D8B030D-6E8A-4147-A177-3AD203B41FA5}">
                          <a16:colId xmlns:a16="http://schemas.microsoft.com/office/drawing/2014/main" val="1294347701"/>
                        </a:ext>
                      </a:extLst>
                    </a:gridCol>
                    <a:gridCol w="1293632">
                      <a:extLst>
                        <a:ext uri="{9D8B030D-6E8A-4147-A177-3AD203B41FA5}">
                          <a16:colId xmlns:a16="http://schemas.microsoft.com/office/drawing/2014/main" val="1998340498"/>
                        </a:ext>
                      </a:extLst>
                    </a:gridCol>
                  </a:tblGrid>
                  <a:tr h="50028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R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bar>
                                      <m:barPr>
                                        <m:pos m:val="top"/>
                                        <m:ctrlPr>
                                          <a:rPr lang="en-US" altLang="zh-CN" sz="20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b="1" i="1" kern="10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b="1" i="1" kern="100" smtClean="0">
                                                <a:effectLst/>
                                                <a:latin typeface="Cambria Math"/>
                                              </a:rPr>
                                              <m:t>𝑸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b="1" i="1" kern="100" smtClean="0">
                                                <a:effectLst/>
                                                <a:latin typeface="Cambria Math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zh-CN" sz="2000" b="1" i="1" kern="100" smtClean="0">
                                                <a:effectLst/>
                                                <a:latin typeface="Cambria Math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000" b="1" i="1" kern="100" smtClean="0">
                                                <a:effectLst/>
                                                <a:latin typeface="Cambria Math"/>
                                              </a:rPr>
                                              <m:t>𝟏</m:t>
                                            </m:r>
                                          </m:sup>
                                        </m:sSup>
                                      </m:e>
                                    </m:bar>
                                    <m:r>
                                      <m:rPr>
                                        <m:nor/>
                                      </m:rPr>
                                      <a:rPr lang="en-US" sz="20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功能描述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96573406"/>
                      </a:ext>
                    </a:extLst>
                  </a:tr>
                  <a:tr h="50028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禁用</a:t>
                          </a:r>
                          <a:endParaRPr lang="zh-CN" sz="18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40000062"/>
                      </a:ext>
                    </a:extLst>
                  </a:tr>
                  <a:tr h="50028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禁用</a:t>
                          </a:r>
                          <a:endParaRPr lang="zh-CN" sz="18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28789624"/>
                      </a:ext>
                    </a:extLst>
                  </a:tr>
                  <a:tr h="50028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复位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552489539"/>
                      </a:ext>
                    </a:extLst>
                  </a:tr>
                  <a:tr h="50028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复位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165426601"/>
                      </a:ext>
                    </a:extLst>
                  </a:tr>
                  <a:tr h="50028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置位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456315866"/>
                      </a:ext>
                    </a:extLst>
                  </a:tr>
                  <a:tr h="50028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置位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290379353"/>
                      </a:ext>
                    </a:extLst>
                  </a:tr>
                  <a:tr h="50028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保持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32752289"/>
                      </a:ext>
                    </a:extLst>
                  </a:tr>
                  <a:tr h="50028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保持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504705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9928251"/>
                  </p:ext>
                </p:extLst>
              </p:nvPr>
            </p:nvGraphicFramePr>
            <p:xfrm>
              <a:off x="561305" y="2222058"/>
              <a:ext cx="5617657" cy="4502592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86461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651761902"/>
                        </a:ext>
                      </a:extLst>
                    </a:gridCol>
                    <a:gridCol w="86461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156546938"/>
                        </a:ext>
                      </a:extLst>
                    </a:gridCol>
                    <a:gridCol w="86461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911897967"/>
                        </a:ext>
                      </a:extLst>
                    </a:gridCol>
                    <a:gridCol w="86461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438592474"/>
                        </a:ext>
                      </a:extLst>
                    </a:gridCol>
                    <a:gridCol w="86555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294347701"/>
                        </a:ext>
                      </a:extLst>
                    </a:gridCol>
                    <a:gridCol w="129363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998340498"/>
                        </a:ext>
                      </a:extLst>
                    </a:gridCol>
                  </a:tblGrid>
                  <a:tr h="50028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8287" marR="88287" marT="0" marB="0" anchor="ctr">
                        <a:blipFill rotWithShape="1">
                          <a:blip r:embed="rId5"/>
                          <a:stretch>
                            <a:fillRect t="-3659" r="-549296" b="-8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8287" marR="88287" marT="0" marB="0" anchor="ctr">
                        <a:blipFill rotWithShape="1">
                          <a:blip r:embed="rId5"/>
                          <a:stretch>
                            <a:fillRect l="-100000" t="-3659" r="-449296" b="-8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5"/>
                          <a:stretch>
                            <a:fillRect l="-200000" t="-3659" r="-349296" b="-8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5"/>
                          <a:stretch>
                            <a:fillRect l="-300000" t="-3659" r="-249296" b="-8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5"/>
                          <a:stretch>
                            <a:fillRect l="-400000" t="-3659" r="-149296" b="-8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功能描述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796573406"/>
                      </a:ext>
                    </a:extLst>
                  </a:tr>
                  <a:tr h="50028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禁用</a:t>
                          </a:r>
                          <a:endParaRPr lang="zh-CN" sz="18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140000062"/>
                      </a:ext>
                    </a:extLst>
                  </a:tr>
                  <a:tr h="50028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禁用</a:t>
                          </a:r>
                          <a:endParaRPr lang="zh-CN" sz="18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28789624"/>
                      </a:ext>
                    </a:extLst>
                  </a:tr>
                  <a:tr h="50028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复位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552489539"/>
                      </a:ext>
                    </a:extLst>
                  </a:tr>
                  <a:tr h="50028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复位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4165426601"/>
                      </a:ext>
                    </a:extLst>
                  </a:tr>
                  <a:tr h="50028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置位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456315866"/>
                      </a:ext>
                    </a:extLst>
                  </a:tr>
                  <a:tr h="50028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置位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290379353"/>
                      </a:ext>
                    </a:extLst>
                  </a:tr>
                  <a:tr h="50028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保持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332752289"/>
                      </a:ext>
                    </a:extLst>
                  </a:tr>
                  <a:tr h="50028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保持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287" marR="88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1504705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文本框 15"/>
          <p:cNvSpPr txBox="1"/>
          <p:nvPr/>
        </p:nvSpPr>
        <p:spPr>
          <a:xfrm>
            <a:off x="9061043" y="2879686"/>
            <a:ext cx="1225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3801494"/>
                  </p:ext>
                </p:extLst>
              </p:nvPr>
            </p:nvGraphicFramePr>
            <p:xfrm>
              <a:off x="7372350" y="3438394"/>
              <a:ext cx="4608257" cy="2698955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1024925">
                      <a:extLst>
                        <a:ext uri="{9D8B030D-6E8A-4147-A177-3AD203B41FA5}">
                          <a16:colId xmlns:a16="http://schemas.microsoft.com/office/drawing/2014/main" val="1920544363"/>
                        </a:ext>
                      </a:extLst>
                    </a:gridCol>
                    <a:gridCol w="1024925">
                      <a:extLst>
                        <a:ext uri="{9D8B030D-6E8A-4147-A177-3AD203B41FA5}">
                          <a16:colId xmlns:a16="http://schemas.microsoft.com/office/drawing/2014/main" val="3986750717"/>
                        </a:ext>
                      </a:extLst>
                    </a:gridCol>
                    <a:gridCol w="1024925">
                      <a:extLst>
                        <a:ext uri="{9D8B030D-6E8A-4147-A177-3AD203B41FA5}">
                          <a16:colId xmlns:a16="http://schemas.microsoft.com/office/drawing/2014/main" val="2754818812"/>
                        </a:ext>
                      </a:extLst>
                    </a:gridCol>
                    <a:gridCol w="1533482">
                      <a:extLst>
                        <a:ext uri="{9D8B030D-6E8A-4147-A177-3AD203B41FA5}">
                          <a16:colId xmlns:a16="http://schemas.microsoft.com/office/drawing/2014/main" val="3761626190"/>
                        </a:ext>
                      </a:extLst>
                    </a:gridCol>
                  </a:tblGrid>
                  <a:tr h="53979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R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just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功能描述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91906535"/>
                      </a:ext>
                    </a:extLst>
                  </a:tr>
                  <a:tr h="53979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禁用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30290788"/>
                      </a:ext>
                    </a:extLst>
                  </a:tr>
                  <a:tr h="53979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复位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31172586"/>
                      </a:ext>
                    </a:extLst>
                  </a:tr>
                  <a:tr h="53979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置位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465971528"/>
                      </a:ext>
                    </a:extLst>
                  </a:tr>
                  <a:tr h="53979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zh-CN" sz="2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Q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0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保持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218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3801494"/>
                  </p:ext>
                </p:extLst>
              </p:nvPr>
            </p:nvGraphicFramePr>
            <p:xfrm>
              <a:off x="7372350" y="3438394"/>
              <a:ext cx="4608257" cy="2698955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102492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920544363"/>
                        </a:ext>
                      </a:extLst>
                    </a:gridCol>
                    <a:gridCol w="102492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986750717"/>
                        </a:ext>
                      </a:extLst>
                    </a:gridCol>
                    <a:gridCol w="102492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754818812"/>
                        </a:ext>
                      </a:extLst>
                    </a:gridCol>
                    <a:gridCol w="153348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761626190"/>
                        </a:ext>
                      </a:extLst>
                    </a:gridCol>
                  </a:tblGrid>
                  <a:tr h="53979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42557" marR="142557" marT="0" marB="0" anchor="ctr">
                        <a:blipFill rotWithShape="1">
                          <a:blip r:embed="rId6"/>
                          <a:stretch>
                            <a:fillRect r="-350595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42557" marR="14255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6"/>
                          <a:stretch>
                            <a:fillRect l="-100000" r="-250595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42557" marR="14255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6"/>
                          <a:stretch>
                            <a:fillRect l="-200000" r="-150595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功能描述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991906535"/>
                      </a:ext>
                    </a:extLst>
                  </a:tr>
                  <a:tr h="53979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禁用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4030290788"/>
                      </a:ext>
                    </a:extLst>
                  </a:tr>
                  <a:tr h="53979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复位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31172586"/>
                      </a:ext>
                    </a:extLst>
                  </a:tr>
                  <a:tr h="53979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置位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465971528"/>
                      </a:ext>
                    </a:extLst>
                  </a:tr>
                  <a:tr h="53979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42557" marR="14255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6"/>
                          <a:stretch>
                            <a:fillRect l="-200000" t="-397753" r="-150595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保持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2557" marR="14255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1674218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文本框 15"/>
          <p:cNvSpPr txBox="1"/>
          <p:nvPr/>
        </p:nvSpPr>
        <p:spPr>
          <a:xfrm>
            <a:off x="2393543" y="1639084"/>
            <a:ext cx="3016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状态转换真值表</a:t>
            </a:r>
          </a:p>
        </p:txBody>
      </p:sp>
    </p:spTree>
    <p:extLst>
      <p:ext uri="{BB962C8B-B14F-4D97-AF65-F5344CB8AC3E}">
        <p14:creationId xmlns:p14="http://schemas.microsoft.com/office/powerpoint/2010/main" val="379208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485775" y="991352"/>
            <a:ext cx="1146042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、特性方程</a:t>
            </a: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5.2.2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标题 2"/>
              <p:cNvSpPr>
                <a:spLocks noGrp="1"/>
              </p:cNvSpPr>
              <p:nvPr>
                <p:ph type="title"/>
              </p:nvPr>
            </p:nvSpPr>
            <p:spPr>
              <a:xfrm>
                <a:off x="2268367" y="97943"/>
                <a:ext cx="5799001" cy="73215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基本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</m:acc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-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</m:acc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锁存器</a:t>
                </a:r>
              </a:p>
            </p:txBody>
          </p:sp>
        </mc:Choice>
        <mc:Fallback xmlns="">
          <p:sp>
            <p:nvSpPr>
              <p:cNvPr id="12" name="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268367" y="97943"/>
                <a:ext cx="5799001" cy="732155"/>
              </a:xfrm>
              <a:blipFill>
                <a:blip r:embed="rId5"/>
                <a:stretch>
                  <a:fillRect l="-3365" t="-10833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3129753"/>
              </p:ext>
            </p:extLst>
          </p:nvPr>
        </p:nvGraphicFramePr>
        <p:xfrm>
          <a:off x="781358" y="1790597"/>
          <a:ext cx="2106459" cy="3287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035" name="Visio" r:id="rId6" imgW="1032448" imgH="1617300" progId="Visio.Drawing.11">
                  <p:embed/>
                </p:oleObj>
              </mc:Choice>
              <mc:Fallback>
                <p:oleObj name="Visio" r:id="rId6" imgW="1032448" imgH="16173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358" y="1790597"/>
                        <a:ext cx="2106459" cy="3287742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05556" y="5344989"/>
                <a:ext cx="3534236" cy="93198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zh-CN" altLang="zh-CN" sz="24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zh-CN" sz="2400" kern="100"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Q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altLang="zh-CN" sz="2400" kern="100"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2400" kern="100"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 altLang="zh-CN" sz="2400" kern="100"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=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kern="100"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kern="100"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zh-CN" sz="24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zh-CN" altLang="zh-CN" sz="2400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altLang="zh-CN" sz="2400" kern="100">
                                            <a:latin typeface="Times New Roman" panose="020206030504050203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R</m:t>
                                        </m:r>
                                      </m:e>
                                    </m:acc>
                                    <m:r>
                                      <m:rPr>
                                        <m:nor/>
                                      </m:rPr>
                                      <a:rPr lang="en-US" altLang="zh-CN" sz="2400" kern="100"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Q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altLang="zh-CN" sz="2400" kern="100"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</m:sup>
                                </m:sSup>
                                <m:r>
                                  <a:rPr lang="en-US" altLang="zh-CN" sz="2400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                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zh-CN" altLang="zh-CN" sz="24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zh-CN" sz="2400" kern="100"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R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lang="en-US" altLang="zh-CN" sz="2400" kern="100"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zh-CN" altLang="zh-CN" sz="24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zh-CN" sz="2400" kern="100"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lang="en-US" altLang="zh-CN" sz="2400" kern="100"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= 1</m:t>
                                </m:r>
                                <m:r>
                                  <m:rPr>
                                    <m:nor/>
                                  </m:rPr>
                                  <a:rPr lang="zh-CN" altLang="zh-CN" sz="2400" kern="100"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（约束条件）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56" y="5344989"/>
                <a:ext cx="3534236" cy="93198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331550" y="1290160"/>
                <a:ext cx="8422300" cy="1289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1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R</m:t>
                        </m:r>
                      </m:e>
                    </m:acc>
                    <m:r>
                      <a:rPr lang="en-US" altLang="zh-CN" sz="2400" b="1"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1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S</m:t>
                        </m:r>
                      </m:e>
                    </m:acc>
                    <m:r>
                      <m:rPr>
                        <m:nor/>
                      </m:rPr>
                      <a:rPr lang="en-US" altLang="zh-CN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 = 1</m:t>
                    </m:r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是约束条件，意即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1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R</m:t>
                        </m:r>
                      </m:e>
                    </m:acc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1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S</m:t>
                        </m:r>
                      </m:e>
                    </m:acc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不能同时为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，就是规定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1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R</m:t>
                        </m:r>
                      </m:e>
                    </m:acc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1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S</m:t>
                        </m:r>
                      </m:e>
                    </m:acc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不能处于禁用态。</a:t>
                </a: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550" y="1290160"/>
                <a:ext cx="8422300" cy="1289969"/>
              </a:xfrm>
              <a:prstGeom prst="rect">
                <a:avLst/>
              </a:prstGeom>
              <a:blipFill rotWithShape="1">
                <a:blip r:embed="rId9"/>
                <a:stretch>
                  <a:fillRect b="-42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3331550" y="2513678"/>
                <a:ext cx="8705850" cy="34211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或非门构成的基本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R-S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锁存器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与非门构成的基本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𝐑</m:t>
                        </m:r>
                      </m:e>
                    </m:acc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𝐒</m:t>
                        </m:r>
                      </m:e>
                    </m:acc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锁存器</a:t>
                </a:r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特征方程是一致的；</a:t>
                </a:r>
                <a:endParaRPr lang="en-US" altLang="zh-CN" sz="2400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约束条件：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逻辑意义上一致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R·S = 0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逻辑上等价于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R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S</m:t>
                        </m:r>
                      </m:e>
                    </m:acc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 = </m:t>
                    </m:r>
                    <m:r>
                      <m:rPr>
                        <m:nor/>
                      </m:rPr>
                      <a:rPr lang="en-US" altLang="zh-CN" sz="24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；在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物理意义上有差异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57300" lvl="2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R-S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锁存器：不允许输入信号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同时为“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1”</a:t>
                </a:r>
              </a:p>
              <a:p>
                <a:pPr marL="1257300" lvl="2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𝐑</m:t>
                        </m:r>
                      </m:e>
                    </m:acc>
                  </m:oMath>
                </a14:m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𝐒</m:t>
                        </m:r>
                      </m:e>
                    </m:acc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锁存器：不允许输入信号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𝐑</m:t>
                        </m:r>
                      </m:e>
                    </m:acc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𝐒</m:t>
                        </m:r>
                      </m:e>
                    </m:acc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同时为“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0”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550" y="2513678"/>
                <a:ext cx="8705850" cy="3421129"/>
              </a:xfrm>
              <a:prstGeom prst="rect">
                <a:avLst/>
              </a:prstGeom>
              <a:blipFill rotWithShape="1">
                <a:blip r:embed="rId10"/>
                <a:stretch>
                  <a:fillRect l="-630" b="-1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箭头连接符 3"/>
          <p:cNvCxnSpPr/>
          <p:nvPr/>
        </p:nvCxnSpPr>
        <p:spPr>
          <a:xfrm>
            <a:off x="9124122" y="4134678"/>
            <a:ext cx="586408" cy="7752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4989444" y="4542182"/>
            <a:ext cx="4283765" cy="103367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84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38997B9-E18D-4FAA-A43D-167DDAD80445}"/>
              </a:ext>
            </a:extLst>
          </p:cNvPr>
          <p:cNvSpPr txBox="1">
            <a:spLocks/>
          </p:cNvSpPr>
          <p:nvPr/>
        </p:nvSpPr>
        <p:spPr>
          <a:xfrm>
            <a:off x="65933" y="194948"/>
            <a:ext cx="7898201" cy="6981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4400" b="1" dirty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400" b="1" dirty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4400" b="1" dirty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 时序逻辑电路存储元件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21509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E9565A2F-F618-42FC-8E7D-701C3E7FAF00}"/>
              </a:ext>
            </a:extLst>
          </p:cNvPr>
          <p:cNvSpPr/>
          <p:nvPr/>
        </p:nvSpPr>
        <p:spPr>
          <a:xfrm>
            <a:off x="1840175" y="1754330"/>
            <a:ext cx="1351174" cy="516491"/>
          </a:xfrm>
          <a:prstGeom prst="parallelogram">
            <a:avLst>
              <a:gd name="adj" fmla="val 48207"/>
            </a:avLst>
          </a:prstGeom>
          <a:solidFill>
            <a:srgbClr val="235EB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</a:t>
            </a:r>
            <a:endParaRPr lang="zh-CN" altLang="en-US" sz="2800" b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177E5E7B-FD82-4D8F-958A-30F60EC6B963}"/>
              </a:ext>
            </a:extLst>
          </p:cNvPr>
          <p:cNvSpPr/>
          <p:nvPr/>
        </p:nvSpPr>
        <p:spPr>
          <a:xfrm>
            <a:off x="3125614" y="1737700"/>
            <a:ext cx="4503102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235EB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2800" b="1" dirty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存储元件概述</a:t>
            </a:r>
            <a:endParaRPr lang="zh-CN" altLang="en-US" sz="2800" b="1" dirty="0">
              <a:solidFill>
                <a:srgbClr val="2150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790647E3-2D8B-4E04-81E4-EF2F7FA0DB13}"/>
              </a:ext>
            </a:extLst>
          </p:cNvPr>
          <p:cNvSpPr/>
          <p:nvPr/>
        </p:nvSpPr>
        <p:spPr>
          <a:xfrm>
            <a:off x="1840175" y="2586537"/>
            <a:ext cx="1351174" cy="516491"/>
          </a:xfrm>
          <a:prstGeom prst="parallelogram">
            <a:avLst>
              <a:gd name="adj" fmla="val 48207"/>
            </a:avLst>
          </a:prstGeom>
          <a:solidFill>
            <a:srgbClr val="235EB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0456C634-CAC8-49F1-9A41-BBAD38FF4C7B}"/>
              </a:ext>
            </a:extLst>
          </p:cNvPr>
          <p:cNvSpPr/>
          <p:nvPr/>
        </p:nvSpPr>
        <p:spPr>
          <a:xfrm>
            <a:off x="3125613" y="2569907"/>
            <a:ext cx="4750025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235EB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2800" b="1" dirty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基本锁存器</a:t>
            </a:r>
            <a:endParaRPr lang="zh-CN" altLang="en-US" sz="2800" b="1" dirty="0">
              <a:solidFill>
                <a:srgbClr val="2150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B66B3CF0-9865-498F-A587-CEE9A187AB66}"/>
              </a:ext>
            </a:extLst>
          </p:cNvPr>
          <p:cNvSpPr/>
          <p:nvPr/>
        </p:nvSpPr>
        <p:spPr>
          <a:xfrm>
            <a:off x="1840175" y="3418744"/>
            <a:ext cx="1351174" cy="516491"/>
          </a:xfrm>
          <a:prstGeom prst="parallelogram">
            <a:avLst>
              <a:gd name="adj" fmla="val 48207"/>
            </a:avLst>
          </a:prstGeom>
          <a:solidFill>
            <a:srgbClr val="235EB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6776232C-C115-4996-A965-57441504CE3B}"/>
              </a:ext>
            </a:extLst>
          </p:cNvPr>
          <p:cNvSpPr/>
          <p:nvPr/>
        </p:nvSpPr>
        <p:spPr>
          <a:xfrm>
            <a:off x="3125614" y="3402114"/>
            <a:ext cx="4503102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235EB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2800" b="1" dirty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钟控锁存器</a:t>
            </a:r>
            <a:endParaRPr lang="zh-CN" altLang="en-US" sz="2800" b="1" dirty="0">
              <a:solidFill>
                <a:srgbClr val="2150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B7F9B3BC-037C-4D17-8D1A-202AE2C8975B}"/>
              </a:ext>
            </a:extLst>
          </p:cNvPr>
          <p:cNvSpPr/>
          <p:nvPr/>
        </p:nvSpPr>
        <p:spPr>
          <a:xfrm>
            <a:off x="1840175" y="4250951"/>
            <a:ext cx="1351174" cy="516491"/>
          </a:xfrm>
          <a:prstGeom prst="parallelogram">
            <a:avLst>
              <a:gd name="adj" fmla="val 48207"/>
            </a:avLst>
          </a:prstGeom>
          <a:solidFill>
            <a:srgbClr val="235EB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0F9632F-170A-48BE-BB82-55C8FB83B4AE}"/>
              </a:ext>
            </a:extLst>
          </p:cNvPr>
          <p:cNvSpPr/>
          <p:nvPr/>
        </p:nvSpPr>
        <p:spPr>
          <a:xfrm>
            <a:off x="3125614" y="4234321"/>
            <a:ext cx="4503102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235EB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2800" b="1" dirty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主从触发器</a:t>
            </a:r>
            <a:endParaRPr lang="zh-CN" altLang="en-US" sz="2800" b="1" dirty="0">
              <a:solidFill>
                <a:srgbClr val="2150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7D277CF-D310-4642-B89B-343726620C71}"/>
              </a:ext>
            </a:extLst>
          </p:cNvPr>
          <p:cNvCxnSpPr/>
          <p:nvPr/>
        </p:nvCxnSpPr>
        <p:spPr>
          <a:xfrm>
            <a:off x="0" y="1088570"/>
            <a:ext cx="8715150" cy="0"/>
          </a:xfrm>
          <a:prstGeom prst="line">
            <a:avLst/>
          </a:prstGeom>
          <a:ln w="76200">
            <a:solidFill>
              <a:srgbClr val="235E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B66B3CF0-9865-498F-A587-CEE9A187AB66}"/>
              </a:ext>
            </a:extLst>
          </p:cNvPr>
          <p:cNvSpPr/>
          <p:nvPr/>
        </p:nvSpPr>
        <p:spPr>
          <a:xfrm>
            <a:off x="1840175" y="5007652"/>
            <a:ext cx="1351174" cy="516491"/>
          </a:xfrm>
          <a:prstGeom prst="parallelogram">
            <a:avLst>
              <a:gd name="adj" fmla="val 48207"/>
            </a:avLst>
          </a:prstGeom>
          <a:solidFill>
            <a:srgbClr val="235EB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5.5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6776232C-C115-4996-A965-57441504CE3B}"/>
              </a:ext>
            </a:extLst>
          </p:cNvPr>
          <p:cNvSpPr/>
          <p:nvPr/>
        </p:nvSpPr>
        <p:spPr>
          <a:xfrm>
            <a:off x="3125614" y="4991022"/>
            <a:ext cx="4503102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235EB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2800" b="1" dirty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sldjump"/>
              </a:rPr>
              <a:t>边沿触发器</a:t>
            </a:r>
            <a:endParaRPr lang="zh-CN" altLang="en-US" sz="2800" b="1" dirty="0">
              <a:solidFill>
                <a:srgbClr val="2150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122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20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733425" y="1162802"/>
                <a:ext cx="10810875" cy="4525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基本锁存器：</a:t>
                </a:r>
                <a:endParaRPr lang="en-US" altLang="zh-CN" sz="2400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或非门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构成的</a:t>
                </a: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</a:t>
                </a:r>
                <a:r>
                  <a:rPr lang="en-US" altLang="zh-CN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R-S</a:t>
                </a: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锁存器</a:t>
                </a:r>
                <a:endParaRPr lang="en-US" altLang="zh-CN" sz="2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chemeClr val="accent4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与非门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构成的</a:t>
                </a:r>
                <a:r>
                  <a:rPr lang="zh-CN" altLang="en-US" sz="2400" b="1" dirty="0">
                    <a:solidFill>
                      <a:schemeClr val="accent4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4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𝐑</m:t>
                        </m:r>
                      </m:e>
                    </m:acc>
                  </m:oMath>
                </a14:m>
                <a:r>
                  <a:rPr lang="en-US" altLang="zh-CN" sz="2400" b="1" dirty="0">
                    <a:solidFill>
                      <a:schemeClr val="accent4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1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𝐒</m:t>
                        </m:r>
                      </m:e>
                    </m:acc>
                  </m:oMath>
                </a14:m>
                <a:r>
                  <a:rPr lang="zh-CN" altLang="en-US" sz="2400" b="1" dirty="0">
                    <a:solidFill>
                      <a:schemeClr val="accent4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锁存器</a:t>
                </a:r>
                <a:endParaRPr lang="en-US" altLang="zh-CN" sz="2400" b="1" dirty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优点：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结构简单，是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各种锁存器和触发器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基础结构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缺点：</a:t>
                </a:r>
                <a:endParaRPr lang="en-US" altLang="zh-CN" sz="2400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有约束条件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存在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电路本身无法控制的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禁用状态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输入信号的变化直接影响着锁存器的状态输出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，而计算机中大部分操作是需要定序的，因此，锁存器的这种特性不便于计算机统一控制。</a:t>
                </a: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25" y="1162802"/>
                <a:ext cx="10810875" cy="4525470"/>
              </a:xfrm>
              <a:prstGeom prst="rect">
                <a:avLst/>
              </a:prstGeom>
              <a:blipFill rotWithShape="1">
                <a:blip r:embed="rId3"/>
                <a:stretch>
                  <a:fillRect l="-451" r="-169" b="-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5.2.2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总结</a:t>
            </a:r>
            <a:endParaRPr lang="zh-CN" altLang="en-US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图片 1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232" y="627722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56156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钟控锁存器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2652260" y="2763345"/>
            <a:ext cx="69918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5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.3.1  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钟控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R-S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锁存器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lvl="0" indent="-28575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5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.3.2  </a:t>
            </a:r>
            <a:r>
              <a:rPr lang="zh-CN" altLang="en-US" sz="32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钟控</a:t>
            </a:r>
            <a:r>
              <a:rPr lang="en-US" altLang="zh-CN" sz="32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D</a:t>
            </a:r>
            <a:r>
              <a:rPr lang="zh-CN" altLang="en-US" sz="32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锁存器</a:t>
            </a:r>
            <a:endParaRPr lang="zh-CN" altLang="en-US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179" y="605856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sp>
        <p:nvSpPr>
          <p:cNvPr id="12" name="平行四边形 11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09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590549" y="1019927"/>
                <a:ext cx="11049001" cy="1755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钟控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R-S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锁存器：</a:t>
                </a:r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𝐑</m:t>
                        </m:r>
                      </m:e>
                    </m:acc>
                  </m:oMath>
                </a14:m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𝐒</m:t>
                        </m:r>
                      </m:e>
                    </m:acc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锁存器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两个控制门（与非门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G3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G4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）；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为时钟脉冲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，经过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G3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G4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作为输入信号</a:t>
                </a:r>
                <a:r>
                  <a:rPr lang="en-US" altLang="zh-CN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的控制（使能）信号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49" y="1019927"/>
                <a:ext cx="11049001" cy="1755481"/>
              </a:xfrm>
              <a:prstGeom prst="rect">
                <a:avLst/>
              </a:prstGeom>
              <a:blipFill rotWithShape="1">
                <a:blip r:embed="rId4"/>
                <a:stretch>
                  <a:fillRect l="-497" b="-3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5.3.1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钟控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R-S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锁存器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560688"/>
              </p:ext>
            </p:extLst>
          </p:nvPr>
        </p:nvGraphicFramePr>
        <p:xfrm>
          <a:off x="123824" y="3147478"/>
          <a:ext cx="4384428" cy="3017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22" name="Visio" r:id="rId5" imgW="2610349" imgH="1796904" progId="Visio.Drawing.11">
                  <p:embed/>
                </p:oleObj>
              </mc:Choice>
              <mc:Fallback>
                <p:oleObj name="Visio" r:id="rId5" imgW="2610349" imgH="179690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4" y="3147478"/>
                        <a:ext cx="4384428" cy="301795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4127539"/>
              </p:ext>
            </p:extLst>
          </p:nvPr>
        </p:nvGraphicFramePr>
        <p:xfrm>
          <a:off x="4589821" y="4282959"/>
          <a:ext cx="2439629" cy="1827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23" name="Visio" r:id="rId7" imgW="1092688" imgH="820530" progId="Visio.Drawing.11">
                  <p:embed/>
                </p:oleObj>
              </mc:Choice>
              <mc:Fallback>
                <p:oleObj name="Visio" r:id="rId7" imgW="1092688" imgH="82053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9821" y="4282959"/>
                        <a:ext cx="2439629" cy="182794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1265805" y="6165436"/>
            <a:ext cx="180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）电路结构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775793" y="6177164"/>
            <a:ext cx="2062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）锁存器符号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52"/>
              <p:cNvSpPr txBox="1"/>
              <p:nvPr/>
            </p:nvSpPr>
            <p:spPr>
              <a:xfrm>
                <a:off x="7118902" y="2897685"/>
                <a:ext cx="4629149" cy="3418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CP=0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时：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𝐑</m:t>
                        </m:r>
                      </m:e>
                    </m:acc>
                  </m:oMath>
                </a14:m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𝐒</m:t>
                        </m:r>
                      </m:e>
                    </m:acc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锁存器则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保持原态不变。</a:t>
                </a:r>
                <a:endParaRPr lang="en-US" altLang="zh-CN" sz="2400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CP=1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时：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输入信号</a:t>
                </a:r>
                <a:r>
                  <a:rPr lang="en-US" altLang="zh-CN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才会被接收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，输入信号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经过与非门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G3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取反，变为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𝐒</m:t>
                        </m:r>
                      </m:e>
                    </m:acc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；输入信号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经过与非门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G4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取反，变为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𝐑</m:t>
                        </m:r>
                      </m:e>
                    </m:acc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2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902" y="2897685"/>
                <a:ext cx="4629149" cy="3418628"/>
              </a:xfrm>
              <a:prstGeom prst="rect">
                <a:avLst/>
              </a:prstGeom>
              <a:blipFill rotWithShape="1">
                <a:blip r:embed="rId9"/>
                <a:stretch>
                  <a:fillRect l="-1186" r="-8564" b="-12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73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5.3.1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钟控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R-S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锁存器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表格 1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92297"/>
                  </p:ext>
                </p:extLst>
              </p:nvPr>
            </p:nvGraphicFramePr>
            <p:xfrm>
              <a:off x="499293" y="1752598"/>
              <a:ext cx="6044382" cy="4962529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810021">
                      <a:extLst>
                        <a:ext uri="{9D8B030D-6E8A-4147-A177-3AD203B41FA5}">
                          <a16:colId xmlns:a16="http://schemas.microsoft.com/office/drawing/2014/main" val="377593378"/>
                        </a:ext>
                      </a:extLst>
                    </a:gridCol>
                    <a:gridCol w="810021">
                      <a:extLst>
                        <a:ext uri="{9D8B030D-6E8A-4147-A177-3AD203B41FA5}">
                          <a16:colId xmlns:a16="http://schemas.microsoft.com/office/drawing/2014/main" val="2407898872"/>
                        </a:ext>
                      </a:extLst>
                    </a:gridCol>
                    <a:gridCol w="810021">
                      <a:extLst>
                        <a:ext uri="{9D8B030D-6E8A-4147-A177-3AD203B41FA5}">
                          <a16:colId xmlns:a16="http://schemas.microsoft.com/office/drawing/2014/main" val="2555430140"/>
                        </a:ext>
                      </a:extLst>
                    </a:gridCol>
                    <a:gridCol w="810021">
                      <a:extLst>
                        <a:ext uri="{9D8B030D-6E8A-4147-A177-3AD203B41FA5}">
                          <a16:colId xmlns:a16="http://schemas.microsoft.com/office/drawing/2014/main" val="3820265690"/>
                        </a:ext>
                      </a:extLst>
                    </a:gridCol>
                    <a:gridCol w="810021">
                      <a:extLst>
                        <a:ext uri="{9D8B030D-6E8A-4147-A177-3AD203B41FA5}">
                          <a16:colId xmlns:a16="http://schemas.microsoft.com/office/drawing/2014/main" val="2651719145"/>
                        </a:ext>
                      </a:extLst>
                    </a:gridCol>
                    <a:gridCol w="810903">
                      <a:extLst>
                        <a:ext uri="{9D8B030D-6E8A-4147-A177-3AD203B41FA5}">
                          <a16:colId xmlns:a16="http://schemas.microsoft.com/office/drawing/2014/main" val="897597170"/>
                        </a:ext>
                      </a:extLst>
                    </a:gridCol>
                    <a:gridCol w="1183374">
                      <a:extLst>
                        <a:ext uri="{9D8B030D-6E8A-4147-A177-3AD203B41FA5}">
                          <a16:colId xmlns:a16="http://schemas.microsoft.com/office/drawing/2014/main" val="319031170"/>
                        </a:ext>
                      </a:extLst>
                    </a:gridCol>
                  </a:tblGrid>
                  <a:tr h="4511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CP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bar>
                                      <m:barPr>
                                        <m:pos m:val="top"/>
                                        <m:ctrlPr>
                                          <a:rPr lang="en-US" altLang="zh-CN" sz="20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b="1" i="1" kern="10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b="1" i="1" kern="100" smtClean="0">
                                                <a:effectLst/>
                                                <a:latin typeface="Cambria Math"/>
                                              </a:rPr>
                                              <m:t>𝑸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b="1" i="1" kern="100" smtClean="0">
                                                <a:effectLst/>
                                                <a:latin typeface="Cambria Math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zh-CN" sz="2000" b="1" i="1" kern="100" smtClean="0">
                                                <a:effectLst/>
                                                <a:latin typeface="Cambria Math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000" b="1" i="1" kern="100" smtClean="0">
                                                <a:effectLst/>
                                                <a:latin typeface="Cambria Math"/>
                                              </a:rPr>
                                              <m:t>𝟏</m:t>
                                            </m:r>
                                          </m:sup>
                                        </m:sSup>
                                      </m:e>
                                    </m:bar>
                                    <m:r>
                                      <m:rPr>
                                        <m:nor/>
                                      </m:rPr>
                                      <a:rPr lang="en-US" sz="20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功能描述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4541395"/>
                      </a:ext>
                    </a:extLst>
                  </a:tr>
                  <a:tr h="4511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保持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347459054"/>
                      </a:ext>
                    </a:extLst>
                  </a:tr>
                  <a:tr h="4511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保持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54506223"/>
                      </a:ext>
                    </a:extLst>
                  </a:tr>
                  <a:tr h="4511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保持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57594490"/>
                      </a:ext>
                    </a:extLst>
                  </a:tr>
                  <a:tr h="4511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保持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471221025"/>
                      </a:ext>
                    </a:extLst>
                  </a:tr>
                  <a:tr h="4511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置位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619666082"/>
                      </a:ext>
                    </a:extLst>
                  </a:tr>
                  <a:tr h="4511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置位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5783801"/>
                      </a:ext>
                    </a:extLst>
                  </a:tr>
                  <a:tr h="4511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复位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25281951"/>
                      </a:ext>
                    </a:extLst>
                  </a:tr>
                  <a:tr h="4511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复位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19012573"/>
                      </a:ext>
                    </a:extLst>
                  </a:tr>
                  <a:tr h="4511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禁用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566751904"/>
                      </a:ext>
                    </a:extLst>
                  </a:tr>
                  <a:tr h="4511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禁用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21666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表格 1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92297"/>
                  </p:ext>
                </p:extLst>
              </p:nvPr>
            </p:nvGraphicFramePr>
            <p:xfrm>
              <a:off x="499293" y="1752598"/>
              <a:ext cx="6044382" cy="4962529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81002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77593378"/>
                        </a:ext>
                      </a:extLst>
                    </a:gridCol>
                    <a:gridCol w="81002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407898872"/>
                        </a:ext>
                      </a:extLst>
                    </a:gridCol>
                    <a:gridCol w="81002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555430140"/>
                        </a:ext>
                      </a:extLst>
                    </a:gridCol>
                    <a:gridCol w="81002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820265690"/>
                        </a:ext>
                      </a:extLst>
                    </a:gridCol>
                    <a:gridCol w="81002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651719145"/>
                        </a:ext>
                      </a:extLst>
                    </a:gridCol>
                    <a:gridCol w="81090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897597170"/>
                        </a:ext>
                      </a:extLst>
                    </a:gridCol>
                    <a:gridCol w="118337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19031170"/>
                        </a:ext>
                      </a:extLst>
                    </a:gridCol>
                  </a:tblGrid>
                  <a:tr h="4511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CP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3"/>
                          <a:stretch>
                            <a:fillRect l="-300000" t="-8108" r="-346617" b="-10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539" marR="98539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3"/>
                          <a:stretch>
                            <a:fillRect l="-400000" t="-8108" r="-246617" b="-10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539" marR="98539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3"/>
                          <a:stretch>
                            <a:fillRect l="-500000" t="-8108" r="-146617" b="-10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功能描述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424541395"/>
                      </a:ext>
                    </a:extLst>
                  </a:tr>
                  <a:tr h="4511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保持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347459054"/>
                      </a:ext>
                    </a:extLst>
                  </a:tr>
                  <a:tr h="4511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保持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54506223"/>
                      </a:ext>
                    </a:extLst>
                  </a:tr>
                  <a:tr h="4511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保持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757594490"/>
                      </a:ext>
                    </a:extLst>
                  </a:tr>
                  <a:tr h="4511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保持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471221025"/>
                      </a:ext>
                    </a:extLst>
                  </a:tr>
                  <a:tr h="4511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置位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619666082"/>
                      </a:ext>
                    </a:extLst>
                  </a:tr>
                  <a:tr h="4511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置位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95783801"/>
                      </a:ext>
                    </a:extLst>
                  </a:tr>
                  <a:tr h="4511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复位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725281951"/>
                      </a:ext>
                    </a:extLst>
                  </a:tr>
                  <a:tr h="4511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复位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719012573"/>
                      </a:ext>
                    </a:extLst>
                  </a:tr>
                  <a:tr h="4511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禁用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566751904"/>
                      </a:ext>
                    </a:extLst>
                  </a:tr>
                  <a:tr h="4511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禁用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51" marR="9405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921666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矩形 15"/>
          <p:cNvSpPr/>
          <p:nvPr/>
        </p:nvSpPr>
        <p:spPr>
          <a:xfrm>
            <a:off x="638175" y="1080937"/>
            <a:ext cx="6096000" cy="58105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钟控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R-S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锁存器的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状态转换表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9244492"/>
                  </p:ext>
                </p:extLst>
              </p:nvPr>
            </p:nvGraphicFramePr>
            <p:xfrm>
              <a:off x="7110086" y="3234995"/>
              <a:ext cx="4253240" cy="2542722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773852">
                      <a:extLst>
                        <a:ext uri="{9D8B030D-6E8A-4147-A177-3AD203B41FA5}">
                          <a16:colId xmlns:a16="http://schemas.microsoft.com/office/drawing/2014/main" val="2423518668"/>
                        </a:ext>
                      </a:extLst>
                    </a:gridCol>
                    <a:gridCol w="773852">
                      <a:extLst>
                        <a:ext uri="{9D8B030D-6E8A-4147-A177-3AD203B41FA5}">
                          <a16:colId xmlns:a16="http://schemas.microsoft.com/office/drawing/2014/main" val="2295208693"/>
                        </a:ext>
                      </a:extLst>
                    </a:gridCol>
                    <a:gridCol w="773852">
                      <a:extLst>
                        <a:ext uri="{9D8B030D-6E8A-4147-A177-3AD203B41FA5}">
                          <a16:colId xmlns:a16="http://schemas.microsoft.com/office/drawing/2014/main" val="408023415"/>
                        </a:ext>
                      </a:extLst>
                    </a:gridCol>
                    <a:gridCol w="773852">
                      <a:extLst>
                        <a:ext uri="{9D8B030D-6E8A-4147-A177-3AD203B41FA5}">
                          <a16:colId xmlns:a16="http://schemas.microsoft.com/office/drawing/2014/main" val="489933777"/>
                        </a:ext>
                      </a:extLst>
                    </a:gridCol>
                    <a:gridCol w="1157832">
                      <a:extLst>
                        <a:ext uri="{9D8B030D-6E8A-4147-A177-3AD203B41FA5}">
                          <a16:colId xmlns:a16="http://schemas.microsoft.com/office/drawing/2014/main" val="2402376813"/>
                        </a:ext>
                      </a:extLst>
                    </a:gridCol>
                  </a:tblGrid>
                  <a:tr h="4237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CP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1" i="1" kern="100" smtClean="0">
                                        <a:effectLst/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1800" b="1" i="1" kern="100" smtClean="0"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1800" b="1" i="1" kern="100" smtClean="0">
                                        <a:effectLst/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sz="1800" b="1" i="1" kern="100" smtClean="0"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功能描述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92641358"/>
                      </a:ext>
                    </a:extLst>
                  </a:tr>
                  <a:tr h="4237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zh-CN" sz="18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Q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保持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63080361"/>
                      </a:ext>
                    </a:extLst>
                  </a:tr>
                  <a:tr h="4237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zh-CN" sz="18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Q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保持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84360733"/>
                      </a:ext>
                    </a:extLst>
                  </a:tr>
                  <a:tr h="4237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置位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70366064"/>
                      </a:ext>
                    </a:extLst>
                  </a:tr>
                  <a:tr h="4237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复位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312662343"/>
                      </a:ext>
                    </a:extLst>
                  </a:tr>
                  <a:tr h="4237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禁用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2961738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9244492"/>
                  </p:ext>
                </p:extLst>
              </p:nvPr>
            </p:nvGraphicFramePr>
            <p:xfrm>
              <a:off x="7110086" y="3234995"/>
              <a:ext cx="4253240" cy="2542722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77385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423518668"/>
                        </a:ext>
                      </a:extLst>
                    </a:gridCol>
                    <a:gridCol w="77385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295208693"/>
                        </a:ext>
                      </a:extLst>
                    </a:gridCol>
                    <a:gridCol w="77385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408023415"/>
                        </a:ext>
                      </a:extLst>
                    </a:gridCol>
                    <a:gridCol w="77385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489933777"/>
                        </a:ext>
                      </a:extLst>
                    </a:gridCol>
                    <a:gridCol w="115783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402376813"/>
                        </a:ext>
                      </a:extLst>
                    </a:gridCol>
                  </a:tblGrid>
                  <a:tr h="4237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CP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14423" marR="1144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l="-300000" t="-7143" r="-150394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功能描述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792641358"/>
                      </a:ext>
                    </a:extLst>
                  </a:tr>
                  <a:tr h="4237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14423" marR="1144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l="-300000" t="-108696" r="-150394" b="-4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保持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163080361"/>
                      </a:ext>
                    </a:extLst>
                  </a:tr>
                  <a:tr h="4237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14423" marR="1144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l="-300000" t="-205714" r="-150394" b="-3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保持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4084360733"/>
                      </a:ext>
                    </a:extLst>
                  </a:tr>
                  <a:tr h="4237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置位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70366064"/>
                      </a:ext>
                    </a:extLst>
                  </a:tr>
                  <a:tr h="4237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复位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312662343"/>
                      </a:ext>
                    </a:extLst>
                  </a:tr>
                  <a:tr h="4237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禁用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423" marR="1144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2961738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矩形 21"/>
          <p:cNvSpPr/>
          <p:nvPr/>
        </p:nvSpPr>
        <p:spPr>
          <a:xfrm>
            <a:off x="7286625" y="2228581"/>
            <a:ext cx="406717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钟控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R-S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锁存器的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特性表</a:t>
            </a:r>
          </a:p>
        </p:txBody>
      </p:sp>
    </p:spTree>
    <p:extLst>
      <p:ext uri="{BB962C8B-B14F-4D97-AF65-F5344CB8AC3E}">
        <p14:creationId xmlns:p14="http://schemas.microsoft.com/office/powerpoint/2010/main" val="89799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81049" y="1429011"/>
            <a:ext cx="4457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钟控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R-S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锁存器的特性方程：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5.3.1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钟控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R-S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锁存器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680101"/>
              </p:ext>
            </p:extLst>
          </p:nvPr>
        </p:nvGraphicFramePr>
        <p:xfrm>
          <a:off x="3657600" y="3568700"/>
          <a:ext cx="6053138" cy="259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227" name="Visio" r:id="rId4" imgW="2503862" imgH="1073790" progId="Visio.Drawing.11">
                  <p:embed/>
                </p:oleObj>
              </mc:Choice>
              <mc:Fallback>
                <p:oleObj name="Visio" r:id="rId4" imgW="2503862" imgH="1073790" progId="Visio.Drawing.11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568700"/>
                        <a:ext cx="6053138" cy="259556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5110920" y="1346691"/>
                <a:ext cx="4539320" cy="92461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b="1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zh-CN" altLang="zh-CN" sz="2400" b="1" i="1" kern="1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zh-CN" sz="2400" b="1" kern="100">
                                        <a:solidFill>
                                          <a:prstClr val="black"/>
                                        </a:solidFill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Q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altLang="zh-CN" sz="2400" b="1" kern="100">
                                        <a:solidFill>
                                          <a:prstClr val="black"/>
                                        </a:solidFill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2400" b="1" kern="100">
                                        <a:solidFill>
                                          <a:prstClr val="black"/>
                                        </a:solidFill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prstClr val="black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=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prstClr val="black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prstClr val="black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zh-CN" sz="2400" b="1" i="1" kern="1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zh-CN" altLang="zh-CN" sz="2400" b="1" i="1" kern="1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altLang="zh-CN" sz="2400" b="1" kern="100">
                                            <a:solidFill>
                                              <a:prstClr val="black"/>
                                            </a:solidFill>
                                            <a:latin typeface="Times New Roman" panose="020206030504050203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R</m:t>
                                        </m:r>
                                      </m:e>
                                    </m:acc>
                                    <m:r>
                                      <m:rPr>
                                        <m:nor/>
                                      </m:rPr>
                                      <a:rPr lang="en-US" altLang="zh-CN" sz="2400" b="1" kern="100">
                                        <a:solidFill>
                                          <a:prstClr val="black"/>
                                        </a:solidFill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Q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altLang="zh-CN" sz="2400" b="1" kern="100">
                                        <a:solidFill>
                                          <a:prstClr val="black"/>
                                        </a:solidFill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prstClr val="black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zh-CN" altLang="zh-CN" sz="2400" b="1" kern="100">
                                    <a:solidFill>
                                      <a:prstClr val="black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（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prstClr val="black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CP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prstClr val="black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  <m:r>
                                  <m:rPr>
                                    <m:nor/>
                                  </m:rPr>
                                  <a:rPr lang="zh-CN" altLang="zh-CN" sz="2400" b="1" kern="100">
                                    <a:solidFill>
                                      <a:prstClr val="black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）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prstClr val="black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     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prstClr val="black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R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prstClr val="black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∙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prstClr val="black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prstClr val="black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= 0           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zh-CN" altLang="zh-CN" sz="2400" b="1" kern="100">
                                    <a:solidFill>
                                      <a:prstClr val="black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（约束条件）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920" y="1346691"/>
                <a:ext cx="4539320" cy="92461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895804" y="3840847"/>
            <a:ext cx="20697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状态转移图</a:t>
            </a:r>
          </a:p>
        </p:txBody>
      </p:sp>
    </p:spTree>
    <p:extLst>
      <p:ext uri="{BB962C8B-B14F-4D97-AF65-F5344CB8AC3E}">
        <p14:creationId xmlns:p14="http://schemas.microsoft.com/office/powerpoint/2010/main" val="358542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18" grpId="0" animBg="1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614362" y="1162802"/>
                <a:ext cx="10963275" cy="4526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在钟控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R-S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锁存器的使用过程中，如果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违反了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RS=0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的约束条件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R=S=1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时，则可能出现下列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不正常的情况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之一：</a:t>
                </a: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）当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CP=1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时，如果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RS=11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，则将出现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 =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</m:acc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=1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的非法状态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）当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CP=1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时，如果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RS=11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，然后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同时从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变为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RS=00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），则锁存器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下一状态不可预测，结果不确定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）当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RS=11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时，如果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突然从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变为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，锁存器也会出现结果不确定的情况，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下一状态不可预测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，输出可能进入亚稳态。</a:t>
                </a: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因此，对于钟控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R-S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锁存器而言，</a:t>
                </a:r>
                <a:r>
                  <a:rPr lang="en-US" altLang="zh-CN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R=S=1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既没有意义，同时也是禁用状态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62" y="1162802"/>
                <a:ext cx="10963275" cy="4526817"/>
              </a:xfrm>
              <a:prstGeom prst="rect">
                <a:avLst/>
              </a:prstGeom>
              <a:blipFill rotWithShape="1">
                <a:blip r:embed="rId3"/>
                <a:stretch>
                  <a:fillRect l="-501" r="-2558" b="-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5.3.1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钟控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R-S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锁存器</a:t>
            </a:r>
          </a:p>
        </p:txBody>
      </p:sp>
    </p:spTree>
    <p:extLst>
      <p:ext uri="{BB962C8B-B14F-4D97-AF65-F5344CB8AC3E}">
        <p14:creationId xmlns:p14="http://schemas.microsoft.com/office/powerpoint/2010/main" val="259249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81025" y="924677"/>
            <a:ext cx="11365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5.2】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5.10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）所示，是钟控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R-S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锁存器的一组典型的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输入，依据其原理，画出的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输入序列作用下，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的输出波形。假设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的初态为“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0”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5.3.1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钟控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R-S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锁存器</a:t>
            </a: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220689"/>
              </p:ext>
            </p:extLst>
          </p:nvPr>
        </p:nvGraphicFramePr>
        <p:xfrm>
          <a:off x="818992" y="2410440"/>
          <a:ext cx="5059830" cy="3374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57" name="Visio" r:id="rId4" imgW="2582471" imgH="1729350" progId="Visio.Drawing.11">
                  <p:embed/>
                </p:oleObj>
              </mc:Choice>
              <mc:Fallback>
                <p:oleObj name="Visio" r:id="rId4" imgW="2582471" imgH="172935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8992" y="2410440"/>
                        <a:ext cx="5059830" cy="337425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642582"/>
              </p:ext>
            </p:extLst>
          </p:nvPr>
        </p:nvGraphicFramePr>
        <p:xfrm>
          <a:off x="6196934" y="2125006"/>
          <a:ext cx="4756815" cy="3984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58" name="Visio" r:id="rId6" imgW="2582471" imgH="2172150" progId="Visio.Drawing.11">
                  <p:embed/>
                </p:oleObj>
              </mc:Choice>
              <mc:Fallback>
                <p:oleObj name="Visio" r:id="rId6" imgW="2582471" imgH="217215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6934" y="2125006"/>
                        <a:ext cx="4756815" cy="398496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1085706" y="6207615"/>
            <a:ext cx="79343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钟控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R-S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锁存器存在着“空翻”问题和存在着约束条件。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4" name="图片 23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485" y="6216694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78289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5.3.2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钟控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锁存器</a:t>
            </a: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324170"/>
              </p:ext>
            </p:extLst>
          </p:nvPr>
        </p:nvGraphicFramePr>
        <p:xfrm>
          <a:off x="841263" y="3139307"/>
          <a:ext cx="5357513" cy="3049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06" name="Visio" r:id="rId4" imgW="3020518" imgH="1722600" progId="Visio.Drawing.11">
                  <p:embed/>
                </p:oleObj>
              </mc:Choice>
              <mc:Fallback>
                <p:oleObj name="Visio" r:id="rId4" imgW="3020518" imgH="17226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263" y="3139307"/>
                        <a:ext cx="5357513" cy="3049792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64300"/>
              </p:ext>
            </p:extLst>
          </p:nvPr>
        </p:nvGraphicFramePr>
        <p:xfrm>
          <a:off x="7037502" y="4336952"/>
          <a:ext cx="2364086" cy="1771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07" name="Visio" r:id="rId6" imgW="1092688" imgH="820530" progId="Visio.Drawing.11">
                  <p:embed/>
                </p:oleObj>
              </mc:Choice>
              <mc:Fallback>
                <p:oleObj name="Visio" r:id="rId6" imgW="1092688" imgH="82053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7502" y="4336952"/>
                        <a:ext cx="2364086" cy="1771342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2057400" y="6331974"/>
            <a:ext cx="270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）电路结构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110266" y="6331974"/>
            <a:ext cx="270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）锁存器符号</a:t>
            </a:r>
          </a:p>
        </p:txBody>
      </p:sp>
      <p:sp>
        <p:nvSpPr>
          <p:cNvPr id="27" name="文本框 52"/>
          <p:cNvSpPr txBox="1"/>
          <p:nvPr/>
        </p:nvSpPr>
        <p:spPr>
          <a:xfrm>
            <a:off x="495299" y="1010402"/>
            <a:ext cx="11287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钟控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锁存器：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由钟控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R-S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锁存器改造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输入端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经过一个非门作为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输入端，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称为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</a:p>
          <a:p>
            <a:pPr marL="800100" lvl="1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消除了禁用态</a:t>
            </a:r>
          </a:p>
        </p:txBody>
      </p:sp>
    </p:spTree>
    <p:extLst>
      <p:ext uri="{BB962C8B-B14F-4D97-AF65-F5344CB8AC3E}">
        <p14:creationId xmlns:p14="http://schemas.microsoft.com/office/powerpoint/2010/main" val="298762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38981" y="1129480"/>
            <a:ext cx="3813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钟控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锁存器特性表：</a:t>
            </a: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5.3.2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钟控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锁存器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4152661"/>
                  </p:ext>
                </p:extLst>
              </p:nvPr>
            </p:nvGraphicFramePr>
            <p:xfrm>
              <a:off x="732812" y="2010648"/>
              <a:ext cx="4295999" cy="2041704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955475">
                      <a:extLst>
                        <a:ext uri="{9D8B030D-6E8A-4147-A177-3AD203B41FA5}">
                          <a16:colId xmlns:a16="http://schemas.microsoft.com/office/drawing/2014/main" val="2530364926"/>
                        </a:ext>
                      </a:extLst>
                    </a:gridCol>
                    <a:gridCol w="955475">
                      <a:extLst>
                        <a:ext uri="{9D8B030D-6E8A-4147-A177-3AD203B41FA5}">
                          <a16:colId xmlns:a16="http://schemas.microsoft.com/office/drawing/2014/main" val="215243560"/>
                        </a:ext>
                      </a:extLst>
                    </a:gridCol>
                    <a:gridCol w="955475">
                      <a:extLst>
                        <a:ext uri="{9D8B030D-6E8A-4147-A177-3AD203B41FA5}">
                          <a16:colId xmlns:a16="http://schemas.microsoft.com/office/drawing/2014/main" val="4102474179"/>
                        </a:ext>
                      </a:extLst>
                    </a:gridCol>
                    <a:gridCol w="1429574">
                      <a:extLst>
                        <a:ext uri="{9D8B030D-6E8A-4147-A177-3AD203B41FA5}">
                          <a16:colId xmlns:a16="http://schemas.microsoft.com/office/drawing/2014/main" val="749712990"/>
                        </a:ext>
                      </a:extLst>
                    </a:gridCol>
                  </a:tblGrid>
                  <a:tr h="51042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CP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287" marR="112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287" marR="112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zh-CN" sz="2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Q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0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0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287" marR="112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功能描述</a:t>
                          </a:r>
                        </a:p>
                      </a:txBody>
                      <a:tcPr marL="112287" marR="112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959579572"/>
                      </a:ext>
                    </a:extLst>
                  </a:tr>
                  <a:tr h="51042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287" marR="112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287" marR="112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zh-CN" sz="2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Q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0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287" marR="112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12287" marR="112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496471279"/>
                      </a:ext>
                    </a:extLst>
                  </a:tr>
                  <a:tr h="51042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287" marR="112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287" marR="112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287" marR="112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复位</a:t>
                          </a:r>
                        </a:p>
                      </a:txBody>
                      <a:tcPr marL="112287" marR="112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78080014"/>
                      </a:ext>
                    </a:extLst>
                  </a:tr>
                  <a:tr h="51042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287" marR="112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287" marR="112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287" marR="112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置位</a:t>
                          </a:r>
                        </a:p>
                      </a:txBody>
                      <a:tcPr marL="112287" marR="112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83103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4152661"/>
                  </p:ext>
                </p:extLst>
              </p:nvPr>
            </p:nvGraphicFramePr>
            <p:xfrm>
              <a:off x="732812" y="2010648"/>
              <a:ext cx="4295999" cy="2041704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95547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530364926"/>
                        </a:ext>
                      </a:extLst>
                    </a:gridCol>
                    <a:gridCol w="95547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5243560"/>
                        </a:ext>
                      </a:extLst>
                    </a:gridCol>
                    <a:gridCol w="95547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4102474179"/>
                        </a:ext>
                      </a:extLst>
                    </a:gridCol>
                    <a:gridCol w="142957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49712990"/>
                        </a:ext>
                      </a:extLst>
                    </a:gridCol>
                  </a:tblGrid>
                  <a:tr h="51042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CP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287" marR="112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287" marR="112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12287" marR="112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l="-201282" t="-3571" r="-150641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功能描述</a:t>
                          </a:r>
                        </a:p>
                      </a:txBody>
                      <a:tcPr marL="112287" marR="112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959579572"/>
                      </a:ext>
                    </a:extLst>
                  </a:tr>
                  <a:tr h="51042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287" marR="112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287" marR="112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12287" marR="112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l="-201282" t="-103571" r="-150641" b="-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12287" marR="112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96471279"/>
                      </a:ext>
                    </a:extLst>
                  </a:tr>
                  <a:tr h="51042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287" marR="112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287" marR="112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287" marR="112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复位</a:t>
                          </a:r>
                        </a:p>
                      </a:txBody>
                      <a:tcPr marL="112287" marR="112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978080014"/>
                      </a:ext>
                    </a:extLst>
                  </a:tr>
                  <a:tr h="51042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287" marR="1122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287" marR="11228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287" marR="112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置位</a:t>
                          </a:r>
                        </a:p>
                      </a:txBody>
                      <a:tcPr marL="112287" marR="11228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1831039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文本框 22"/>
          <p:cNvSpPr txBox="1"/>
          <p:nvPr/>
        </p:nvSpPr>
        <p:spPr>
          <a:xfrm>
            <a:off x="5969147" y="1129479"/>
            <a:ext cx="5237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钟控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锁存器的特性方程：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69240"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kern="10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400" b="1" kern="100" baseline="3000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n+1</a:t>
            </a:r>
            <a:r>
              <a:rPr lang="en-US" altLang="zh-CN" sz="2400" b="1" kern="10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D   </a:t>
            </a:r>
            <a:r>
              <a:rPr lang="zh-CN" altLang="zh-CN" sz="2400" b="1" kern="10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CP=1</a:t>
            </a:r>
            <a:r>
              <a:rPr lang="zh-CN" altLang="zh-CN" sz="2400" b="1" kern="10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400" b="1" kern="10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endParaRPr lang="zh-CN" altLang="zh-CN" sz="2400" b="1" kern="100" dirty="0">
              <a:solidFill>
                <a:srgbClr val="0000CC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52"/>
          <p:cNvSpPr txBox="1"/>
          <p:nvPr/>
        </p:nvSpPr>
        <p:spPr>
          <a:xfrm>
            <a:off x="5238751" y="2329809"/>
            <a:ext cx="683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钟控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锁存器的一组典型输入作用下的波形图</a:t>
            </a: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94412"/>
              </p:ext>
            </p:extLst>
          </p:nvPr>
        </p:nvGraphicFramePr>
        <p:xfrm>
          <a:off x="6322633" y="2976140"/>
          <a:ext cx="4671185" cy="3430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47" name="Visio" r:id="rId5" imgW="2587874" imgH="1898910" progId="Visio.Drawing.11">
                  <p:embed/>
                </p:oleObj>
              </mc:Choice>
              <mc:Fallback>
                <p:oleObj name="Visio" r:id="rId5" imgW="2587874" imgH="18989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2633" y="2976140"/>
                        <a:ext cx="4671185" cy="343089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485487" y="5407233"/>
            <a:ext cx="56771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钟控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锁存器也同样存在着空翻现象。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6" name="图片 25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110" y="605856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53111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3" grpId="0"/>
      <p:bldP spid="24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主从触发器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2652260" y="2763345"/>
            <a:ext cx="69918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5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.4.1  </a:t>
            </a:r>
            <a:r>
              <a:rPr lang="zh-CN" altLang="en-US" sz="32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主从</a:t>
            </a:r>
            <a:r>
              <a:rPr lang="en-US" altLang="zh-CN" sz="32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R-S</a:t>
            </a:r>
            <a:r>
              <a:rPr lang="zh-CN" altLang="en-US" sz="32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触发器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lvl="0" indent="-28575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5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.4.2  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主从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J-K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触发器</a:t>
            </a:r>
            <a:endParaRPr lang="zh-CN" altLang="en-US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179" y="605856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sp>
        <p:nvSpPr>
          <p:cNvPr id="12" name="平行四边形 11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38997B9-E18D-4FAA-A43D-167DDAD80445}"/>
              </a:ext>
            </a:extLst>
          </p:cNvPr>
          <p:cNvSpPr txBox="1">
            <a:spLocks/>
          </p:cNvSpPr>
          <p:nvPr/>
        </p:nvSpPr>
        <p:spPr>
          <a:xfrm>
            <a:off x="65933" y="194948"/>
            <a:ext cx="7898201" cy="6981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4400" b="1" dirty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400" b="1" dirty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4400" b="1" dirty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 时序逻辑电路存储元件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21509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E9565A2F-F618-42FC-8E7D-701C3E7FAF00}"/>
              </a:ext>
            </a:extLst>
          </p:cNvPr>
          <p:cNvSpPr/>
          <p:nvPr/>
        </p:nvSpPr>
        <p:spPr>
          <a:xfrm>
            <a:off x="1840175" y="1754330"/>
            <a:ext cx="1351174" cy="516491"/>
          </a:xfrm>
          <a:prstGeom prst="parallelogram">
            <a:avLst>
              <a:gd name="adj" fmla="val 48207"/>
            </a:avLst>
          </a:prstGeom>
          <a:solidFill>
            <a:srgbClr val="235EB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</a:t>
            </a:r>
            <a:endParaRPr lang="zh-CN" altLang="en-US" sz="2800" b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177E5E7B-FD82-4D8F-958A-30F60EC6B963}"/>
              </a:ext>
            </a:extLst>
          </p:cNvPr>
          <p:cNvSpPr/>
          <p:nvPr/>
        </p:nvSpPr>
        <p:spPr>
          <a:xfrm>
            <a:off x="3125614" y="1737700"/>
            <a:ext cx="4503102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235EB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2800" b="1" dirty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其他触发器</a:t>
            </a:r>
            <a:endParaRPr lang="zh-CN" altLang="en-US" sz="2800" b="1" dirty="0">
              <a:solidFill>
                <a:srgbClr val="2150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790647E3-2D8B-4E04-81E4-EF2F7FA0DB13}"/>
              </a:ext>
            </a:extLst>
          </p:cNvPr>
          <p:cNvSpPr/>
          <p:nvPr/>
        </p:nvSpPr>
        <p:spPr>
          <a:xfrm>
            <a:off x="1840175" y="2586537"/>
            <a:ext cx="1351174" cy="516491"/>
          </a:xfrm>
          <a:prstGeom prst="parallelogram">
            <a:avLst>
              <a:gd name="adj" fmla="val 48207"/>
            </a:avLst>
          </a:prstGeom>
          <a:solidFill>
            <a:srgbClr val="235EB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5.7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0456C634-CAC8-49F1-9A41-BBAD38FF4C7B}"/>
              </a:ext>
            </a:extLst>
          </p:cNvPr>
          <p:cNvSpPr/>
          <p:nvPr/>
        </p:nvSpPr>
        <p:spPr>
          <a:xfrm>
            <a:off x="3125613" y="2569907"/>
            <a:ext cx="4750025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235EB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2800" b="1" dirty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不同触发器的转换</a:t>
            </a:r>
            <a:endParaRPr lang="zh-CN" altLang="en-US" sz="2800" b="1" dirty="0">
              <a:solidFill>
                <a:srgbClr val="2150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B66B3CF0-9865-498F-A587-CEE9A187AB66}"/>
              </a:ext>
            </a:extLst>
          </p:cNvPr>
          <p:cNvSpPr/>
          <p:nvPr/>
        </p:nvSpPr>
        <p:spPr>
          <a:xfrm>
            <a:off x="1840175" y="3418744"/>
            <a:ext cx="1351174" cy="516491"/>
          </a:xfrm>
          <a:prstGeom prst="parallelogram">
            <a:avLst>
              <a:gd name="adj" fmla="val 48207"/>
            </a:avLst>
          </a:prstGeom>
          <a:solidFill>
            <a:srgbClr val="235EB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5.8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6776232C-C115-4996-A965-57441504CE3B}"/>
              </a:ext>
            </a:extLst>
          </p:cNvPr>
          <p:cNvSpPr/>
          <p:nvPr/>
        </p:nvSpPr>
        <p:spPr>
          <a:xfrm>
            <a:off x="3125614" y="3402114"/>
            <a:ext cx="4503102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235EB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2800" b="1" dirty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集成触发器</a:t>
            </a:r>
            <a:endParaRPr lang="zh-CN" altLang="en-US" sz="2800" b="1" dirty="0">
              <a:solidFill>
                <a:srgbClr val="2150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B7F9B3BC-037C-4D17-8D1A-202AE2C8975B}"/>
              </a:ext>
            </a:extLst>
          </p:cNvPr>
          <p:cNvSpPr/>
          <p:nvPr/>
        </p:nvSpPr>
        <p:spPr>
          <a:xfrm>
            <a:off x="1840175" y="4250951"/>
            <a:ext cx="1351174" cy="516491"/>
          </a:xfrm>
          <a:prstGeom prst="parallelogram">
            <a:avLst>
              <a:gd name="adj" fmla="val 48207"/>
            </a:avLst>
          </a:prstGeom>
          <a:solidFill>
            <a:srgbClr val="235EB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5.9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0F9632F-170A-48BE-BB82-55C8FB83B4AE}"/>
              </a:ext>
            </a:extLst>
          </p:cNvPr>
          <p:cNvSpPr/>
          <p:nvPr/>
        </p:nvSpPr>
        <p:spPr>
          <a:xfrm>
            <a:off x="3125614" y="4234321"/>
            <a:ext cx="4503102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235EB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2800" b="1" dirty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触发器特性参数</a:t>
            </a:r>
            <a:endParaRPr lang="zh-CN" altLang="en-US" sz="2800" b="1" dirty="0">
              <a:solidFill>
                <a:srgbClr val="2150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7D277CF-D310-4642-B89B-343726620C71}"/>
              </a:ext>
            </a:extLst>
          </p:cNvPr>
          <p:cNvCxnSpPr/>
          <p:nvPr/>
        </p:nvCxnSpPr>
        <p:spPr>
          <a:xfrm>
            <a:off x="0" y="1088570"/>
            <a:ext cx="8715150" cy="0"/>
          </a:xfrm>
          <a:prstGeom prst="line">
            <a:avLst/>
          </a:prstGeom>
          <a:ln w="76200">
            <a:solidFill>
              <a:srgbClr val="235E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6776232C-C115-4996-A965-57441504CE3B}"/>
              </a:ext>
            </a:extLst>
          </p:cNvPr>
          <p:cNvSpPr/>
          <p:nvPr/>
        </p:nvSpPr>
        <p:spPr>
          <a:xfrm>
            <a:off x="3125614" y="4991022"/>
            <a:ext cx="4503102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235EB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2800" b="1" dirty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sldjump"/>
              </a:rPr>
              <a:t>本章小结</a:t>
            </a:r>
            <a:endParaRPr lang="zh-CN" altLang="en-US" sz="2800" b="1" dirty="0">
              <a:solidFill>
                <a:srgbClr val="2150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B7F9B3BC-037C-4D17-8D1A-202AE2C8975B}"/>
              </a:ext>
            </a:extLst>
          </p:cNvPr>
          <p:cNvSpPr/>
          <p:nvPr/>
        </p:nvSpPr>
        <p:spPr>
          <a:xfrm>
            <a:off x="1840175" y="5007600"/>
            <a:ext cx="1351174" cy="516491"/>
          </a:xfrm>
          <a:prstGeom prst="parallelogram">
            <a:avLst>
              <a:gd name="adj" fmla="val 48207"/>
            </a:avLst>
          </a:prstGeom>
          <a:solidFill>
            <a:srgbClr val="235EB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175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495300" y="1038977"/>
                <a:ext cx="10991850" cy="3972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主从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R-S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触发器：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</a:t>
                </a: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两个钟控</a:t>
                </a:r>
                <a:r>
                  <a:rPr lang="en-US" altLang="zh-CN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R-S</a:t>
                </a: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锁存器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组成，主锁存器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从锁存器；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标识：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直角符号“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﹁</a:t>
                </a:r>
                <a:r>
                  <a:rPr lang="en-US" altLang="zh-CN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延迟输出指示符，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主从式触发器的特征与标示符号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；表明直到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无效时，触发器的输出状态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端和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</m:acc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端才会发生改变。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：信号输入端</a:t>
                </a:r>
                <a:endParaRPr lang="en-US" altLang="zh-CN" sz="2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</a:t>
                </a: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：时钟脉冲端</a:t>
                </a:r>
                <a:endParaRPr lang="en-US" altLang="zh-CN" sz="2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小三角：表示</a:t>
                </a:r>
                <a:r>
                  <a:rPr lang="en-US" altLang="zh-CN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是边沿有效</a:t>
                </a:r>
                <a:endParaRPr lang="en-US" altLang="zh-CN" sz="2400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小圆圈：表示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的下降沿有效</a:t>
                </a: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1038977"/>
                <a:ext cx="10991850" cy="3972819"/>
              </a:xfrm>
              <a:prstGeom prst="rect">
                <a:avLst/>
              </a:prstGeom>
              <a:blipFill rotWithShape="1">
                <a:blip r:embed="rId4"/>
                <a:stretch>
                  <a:fillRect l="-444" b="-9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5.4.1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R-S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p:sp>
        <p:nvSpPr>
          <p:cNvPr id="21" name="文本框 23"/>
          <p:cNvSpPr txBox="1"/>
          <p:nvPr/>
        </p:nvSpPr>
        <p:spPr>
          <a:xfrm>
            <a:off x="7438106" y="6315947"/>
            <a:ext cx="270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）电路示意图</a:t>
            </a:r>
          </a:p>
        </p:txBody>
      </p:sp>
      <p:sp>
        <p:nvSpPr>
          <p:cNvPr id="22" name="文本框 25"/>
          <p:cNvSpPr txBox="1"/>
          <p:nvPr/>
        </p:nvSpPr>
        <p:spPr>
          <a:xfrm>
            <a:off x="3481241" y="6315947"/>
            <a:ext cx="194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）触发器符号</a:t>
            </a: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263857"/>
              </p:ext>
            </p:extLst>
          </p:nvPr>
        </p:nvGraphicFramePr>
        <p:xfrm>
          <a:off x="5991225" y="3986728"/>
          <a:ext cx="5367691" cy="2233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48" name="Visio" r:id="rId5" imgW="3036294" imgH="1266840" progId="Visio.Drawing.11">
                  <p:embed/>
                </p:oleObj>
              </mc:Choice>
              <mc:Fallback>
                <p:oleObj name="Visio" r:id="rId5" imgW="3036294" imgH="12668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1225" y="3986728"/>
                        <a:ext cx="5367691" cy="2233969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596802"/>
              </p:ext>
            </p:extLst>
          </p:nvPr>
        </p:nvGraphicFramePr>
        <p:xfrm>
          <a:off x="1180956" y="5011796"/>
          <a:ext cx="2279258" cy="162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49" name="Visio" r:id="rId7" imgW="1139421" imgH="820530" progId="Visio.Drawing.11">
                  <p:embed/>
                </p:oleObj>
              </mc:Choice>
              <mc:Fallback>
                <p:oleObj name="Visio" r:id="rId7" imgW="1139421" imgH="8205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0956" y="5011796"/>
                        <a:ext cx="2279258" cy="162713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圆角矩形标注 1"/>
          <p:cNvSpPr/>
          <p:nvPr/>
        </p:nvSpPr>
        <p:spPr>
          <a:xfrm>
            <a:off x="6343650" y="3025386"/>
            <a:ext cx="1666875" cy="603639"/>
          </a:xfrm>
          <a:prstGeom prst="wedgeRoundRectCallout">
            <a:avLst>
              <a:gd name="adj1" fmla="val 36470"/>
              <a:gd name="adj2" fmla="val 133507"/>
              <a:gd name="adj3" fmla="val 16667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主锁存器</a:t>
            </a:r>
          </a:p>
        </p:txBody>
      </p:sp>
      <p:sp>
        <p:nvSpPr>
          <p:cNvPr id="13" name="圆角矩形标注 12"/>
          <p:cNvSpPr/>
          <p:nvPr/>
        </p:nvSpPr>
        <p:spPr>
          <a:xfrm>
            <a:off x="9582150" y="2930135"/>
            <a:ext cx="1666875" cy="603639"/>
          </a:xfrm>
          <a:prstGeom prst="wedgeRoundRectCallout">
            <a:avLst>
              <a:gd name="adj1" fmla="val -28101"/>
              <a:gd name="adj2" fmla="val 154021"/>
              <a:gd name="adj3" fmla="val 16667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从锁存器</a:t>
            </a:r>
          </a:p>
        </p:txBody>
      </p:sp>
    </p:spTree>
    <p:extLst>
      <p:ext uri="{BB962C8B-B14F-4D97-AF65-F5344CB8AC3E}">
        <p14:creationId xmlns:p14="http://schemas.microsoft.com/office/powerpoint/2010/main" val="390200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723899" y="985397"/>
                <a:ext cx="7962899" cy="2992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结构特点：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主从触发器的输入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→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主锁存器的输入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主锁存器的输出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𝑴</m:t>
                            </m:r>
                          </m:sub>
                        </m:sSub>
                      </m:e>
                    </m:ba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→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从锁存器的输入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从锁存器的输出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→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整个主从触发器的输出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𝑸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bar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𝑸</m:t>
                        </m:r>
                      </m:e>
                    </m:ba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互为反相</a:t>
                </a: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99" y="985397"/>
                <a:ext cx="7962899" cy="2992999"/>
              </a:xfrm>
              <a:prstGeom prst="rect">
                <a:avLst/>
              </a:prstGeom>
              <a:blipFill rotWithShape="1">
                <a:blip r:embed="rId4"/>
                <a:stretch>
                  <a:fillRect l="-689" b="-16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5.4.1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R-S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228810"/>
              </p:ext>
            </p:extLst>
          </p:nvPr>
        </p:nvGraphicFramePr>
        <p:xfrm>
          <a:off x="6167437" y="4521335"/>
          <a:ext cx="5367338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41" name="Visio" r:id="rId5" imgW="3036294" imgH="1266840" progId="Visio.Drawing.11">
                  <p:embed/>
                </p:oleObj>
              </mc:Choice>
              <mc:Fallback>
                <p:oleObj name="Visio" r:id="rId5" imgW="3036294" imgH="1266840" progId="Visio.Drawing.11">
                  <p:embed/>
                  <p:pic>
                    <p:nvPicPr>
                      <p:cNvPr id="0" name="对象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7437" y="4521335"/>
                        <a:ext cx="5367338" cy="2235200"/>
                      </a:xfrm>
                      <a:prstGeom prst="rect">
                        <a:avLst/>
                      </a:prstGeom>
                      <a:solidFill>
                        <a:srgbClr val="DEEBF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圆角矩形标注 7"/>
          <p:cNvSpPr/>
          <p:nvPr/>
        </p:nvSpPr>
        <p:spPr>
          <a:xfrm>
            <a:off x="6629400" y="3692136"/>
            <a:ext cx="1666875" cy="603639"/>
          </a:xfrm>
          <a:prstGeom prst="wedgeRoundRectCallout">
            <a:avLst>
              <a:gd name="adj1" fmla="val 36470"/>
              <a:gd name="adj2" fmla="val 133507"/>
              <a:gd name="adj3" fmla="val 16667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主锁存器</a:t>
            </a:r>
          </a:p>
        </p:txBody>
      </p:sp>
      <p:sp>
        <p:nvSpPr>
          <p:cNvPr id="9" name="圆角矩形标注 8"/>
          <p:cNvSpPr/>
          <p:nvPr/>
        </p:nvSpPr>
        <p:spPr>
          <a:xfrm>
            <a:off x="9867900" y="3596885"/>
            <a:ext cx="1666875" cy="603639"/>
          </a:xfrm>
          <a:prstGeom prst="wedgeRoundRectCallout">
            <a:avLst>
              <a:gd name="adj1" fmla="val -28101"/>
              <a:gd name="adj2" fmla="val 154021"/>
              <a:gd name="adj3" fmla="val 16667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从锁存器</a:t>
            </a:r>
          </a:p>
        </p:txBody>
      </p:sp>
    </p:spTree>
    <p:extLst>
      <p:ext uri="{BB962C8B-B14F-4D97-AF65-F5344CB8AC3E}">
        <p14:creationId xmlns:p14="http://schemas.microsoft.com/office/powerpoint/2010/main" val="240998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5.4.1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R-S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85801" y="1089160"/>
                <a:ext cx="10982326" cy="41009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lvl="0" indent="-4572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接收输入信号和状态输出是分两步进行的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CP=1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期间：</a:t>
                </a: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主锁存器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CP=1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接收</a:t>
                </a:r>
                <a:r>
                  <a:rPr lang="en-US" altLang="zh-CN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信号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，主锁存器输出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𝑴</m:t>
                            </m:r>
                          </m:sub>
                        </m:sSub>
                      </m:e>
                    </m:ba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发生</a:t>
                </a: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状态变化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；此时</a:t>
                </a: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从锁存器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CP=0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保持原态不变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下降沿到来时：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主锁存器的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CP=0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，锁存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下降沿来临前接收到的数据；同时，从锁存器的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CP=1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，这样，</a:t>
                </a: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从锁存器接收主锁存器送来的数据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，输出状态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𝑸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bar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𝑸</m:t>
                        </m:r>
                      </m:e>
                    </m:ba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也随之改变为之前主锁存器存储的状态。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CP=0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期间：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主、从锁存器状态不改变。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1089160"/>
                <a:ext cx="10982326" cy="4100994"/>
              </a:xfrm>
              <a:prstGeom prst="rect">
                <a:avLst/>
              </a:prstGeom>
              <a:blipFill rotWithShape="1">
                <a:blip r:embed="rId4"/>
                <a:stretch>
                  <a:fillRect l="-500" r="-2388" b="-1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429935"/>
              </p:ext>
            </p:extLst>
          </p:nvPr>
        </p:nvGraphicFramePr>
        <p:xfrm>
          <a:off x="6914513" y="4629150"/>
          <a:ext cx="5210812" cy="2170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63" name="Visio" r:id="rId5" imgW="3036294" imgH="1266840" progId="Visio.Drawing.11">
                  <p:embed/>
                </p:oleObj>
              </mc:Choice>
              <mc:Fallback>
                <p:oleObj name="Visio" r:id="rId5" imgW="3036294" imgH="12668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4513" y="4629150"/>
                        <a:ext cx="5210812" cy="2170016"/>
                      </a:xfrm>
                      <a:prstGeom prst="rect">
                        <a:avLst/>
                      </a:prstGeom>
                      <a:solidFill>
                        <a:srgbClr val="DEEBF7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19124" y="5213786"/>
                <a:ext cx="6019801" cy="12656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</a:t>
                </a:r>
                <a:r>
                  <a:rPr lang="en-US" altLang="zh-CN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的一个变化周期中：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触发器的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输出状态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0000CC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𝑸</m:t>
                    </m:r>
                  </m:oMath>
                </a14:m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barPr>
                      <m:e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𝑸</m:t>
                        </m:r>
                      </m:e>
                    </m:bar>
                  </m:oMath>
                </a14:m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只可能改变一次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4" y="5213786"/>
                <a:ext cx="6019801" cy="1265667"/>
              </a:xfrm>
              <a:prstGeom prst="rect">
                <a:avLst/>
              </a:prstGeom>
              <a:blipFill rotWithShape="1">
                <a:blip r:embed="rId7"/>
                <a:stretch>
                  <a:fillRect l="-1418" b="-3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34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5.4.1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R-S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p:sp>
        <p:nvSpPr>
          <p:cNvPr id="22" name="矩形 21"/>
          <p:cNvSpPr/>
          <p:nvPr/>
        </p:nvSpPr>
        <p:spPr>
          <a:xfrm>
            <a:off x="661987" y="1071820"/>
            <a:ext cx="110013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工作过程总结：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脉冲的上跳沿接收输入信号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脉冲的下跳沿改变触发器的输出状态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又称为：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脉冲触发式触发器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Pulse-triggered Flip-flop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表格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1624894"/>
                  </p:ext>
                </p:extLst>
              </p:nvPr>
            </p:nvGraphicFramePr>
            <p:xfrm>
              <a:off x="661987" y="3586777"/>
              <a:ext cx="5245626" cy="3000684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954411">
                      <a:extLst>
                        <a:ext uri="{9D8B030D-6E8A-4147-A177-3AD203B41FA5}">
                          <a16:colId xmlns:a16="http://schemas.microsoft.com/office/drawing/2014/main" val="3789455549"/>
                        </a:ext>
                      </a:extLst>
                    </a:gridCol>
                    <a:gridCol w="954411">
                      <a:extLst>
                        <a:ext uri="{9D8B030D-6E8A-4147-A177-3AD203B41FA5}">
                          <a16:colId xmlns:a16="http://schemas.microsoft.com/office/drawing/2014/main" val="3225902678"/>
                        </a:ext>
                      </a:extLst>
                    </a:gridCol>
                    <a:gridCol w="954411">
                      <a:extLst>
                        <a:ext uri="{9D8B030D-6E8A-4147-A177-3AD203B41FA5}">
                          <a16:colId xmlns:a16="http://schemas.microsoft.com/office/drawing/2014/main" val="397588647"/>
                        </a:ext>
                      </a:extLst>
                    </a:gridCol>
                    <a:gridCol w="954411">
                      <a:extLst>
                        <a:ext uri="{9D8B030D-6E8A-4147-A177-3AD203B41FA5}">
                          <a16:colId xmlns:a16="http://schemas.microsoft.com/office/drawing/2014/main" val="4234621406"/>
                        </a:ext>
                      </a:extLst>
                    </a:gridCol>
                    <a:gridCol w="1427982">
                      <a:extLst>
                        <a:ext uri="{9D8B030D-6E8A-4147-A177-3AD203B41FA5}">
                          <a16:colId xmlns:a16="http://schemas.microsoft.com/office/drawing/2014/main" val="3969427452"/>
                        </a:ext>
                      </a:extLst>
                    </a:gridCol>
                  </a:tblGrid>
                  <a:tr h="50011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CP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𝒏</m:t>
                                    </m:r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功能描述</a:t>
                          </a:r>
                        </a:p>
                      </a:txBody>
                      <a:tcPr marL="112162" marR="112162" marT="0" marB="0" anchor="ctr"/>
                    </a:tc>
                    <a:extLst>
                      <a:ext uri="{0D108BD9-81ED-4DB2-BD59-A6C34878D82A}">
                        <a16:rowId xmlns:a16="http://schemas.microsoft.com/office/drawing/2014/main" val="1020456265"/>
                      </a:ext>
                    </a:extLst>
                  </a:tr>
                  <a:tr h="50011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zh-CN" sz="2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Q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0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12162" marR="112162" marT="0" marB="0" anchor="ctr"/>
                    </a:tc>
                    <a:extLst>
                      <a:ext uri="{0D108BD9-81ED-4DB2-BD59-A6C34878D82A}">
                        <a16:rowId xmlns:a16="http://schemas.microsoft.com/office/drawing/2014/main" val="1113716521"/>
                      </a:ext>
                    </a:extLst>
                  </a:tr>
                  <a:tr h="50011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zh-CN" sz="2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Q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0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12162" marR="112162" marT="0" marB="0" anchor="ctr"/>
                    </a:tc>
                    <a:extLst>
                      <a:ext uri="{0D108BD9-81ED-4DB2-BD59-A6C34878D82A}">
                        <a16:rowId xmlns:a16="http://schemas.microsoft.com/office/drawing/2014/main" val="3253548564"/>
                      </a:ext>
                    </a:extLst>
                  </a:tr>
                  <a:tr h="50011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置位</a:t>
                          </a:r>
                        </a:p>
                      </a:txBody>
                      <a:tcPr marL="112162" marR="112162" marT="0" marB="0" anchor="ctr"/>
                    </a:tc>
                    <a:extLst>
                      <a:ext uri="{0D108BD9-81ED-4DB2-BD59-A6C34878D82A}">
                        <a16:rowId xmlns:a16="http://schemas.microsoft.com/office/drawing/2014/main" val="3964104947"/>
                      </a:ext>
                    </a:extLst>
                  </a:tr>
                  <a:tr h="50011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复位</a:t>
                          </a:r>
                        </a:p>
                      </a:txBody>
                      <a:tcPr marL="112162" marR="112162" marT="0" marB="0" anchor="ctr"/>
                    </a:tc>
                    <a:extLst>
                      <a:ext uri="{0D108BD9-81ED-4DB2-BD59-A6C34878D82A}">
                        <a16:rowId xmlns:a16="http://schemas.microsoft.com/office/drawing/2014/main" val="3032682779"/>
                      </a:ext>
                    </a:extLst>
                  </a:tr>
                  <a:tr h="50011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禁用</a:t>
                          </a:r>
                        </a:p>
                      </a:txBody>
                      <a:tcPr marL="112162" marR="112162" marT="0" marB="0" anchor="ctr"/>
                    </a:tc>
                    <a:extLst>
                      <a:ext uri="{0D108BD9-81ED-4DB2-BD59-A6C34878D82A}">
                        <a16:rowId xmlns:a16="http://schemas.microsoft.com/office/drawing/2014/main" val="42282475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表格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1624894"/>
                  </p:ext>
                </p:extLst>
              </p:nvPr>
            </p:nvGraphicFramePr>
            <p:xfrm>
              <a:off x="661987" y="3586777"/>
              <a:ext cx="5245626" cy="3000684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95441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789455549"/>
                        </a:ext>
                      </a:extLst>
                    </a:gridCol>
                    <a:gridCol w="95441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25902678"/>
                        </a:ext>
                      </a:extLst>
                    </a:gridCol>
                    <a:gridCol w="95441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7588647"/>
                        </a:ext>
                      </a:extLst>
                    </a:gridCol>
                    <a:gridCol w="95441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4234621406"/>
                        </a:ext>
                      </a:extLst>
                    </a:gridCol>
                    <a:gridCol w="142798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9427452"/>
                        </a:ext>
                      </a:extLst>
                    </a:gridCol>
                  </a:tblGrid>
                  <a:tr h="50011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CP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12162" marR="11216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4"/>
                          <a:stretch>
                            <a:fillRect l="-299363" r="-149682" b="-5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功能描述</a:t>
                          </a:r>
                        </a:p>
                      </a:txBody>
                      <a:tcPr marL="112162" marR="112162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20456265"/>
                      </a:ext>
                    </a:extLst>
                  </a:tr>
                  <a:tr h="50011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12162" marR="11216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4"/>
                          <a:stretch>
                            <a:fillRect l="-299363" t="-100000" r="-149682" b="-4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12162" marR="112162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113716521"/>
                      </a:ext>
                    </a:extLst>
                  </a:tr>
                  <a:tr h="50011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12162" marR="11216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4"/>
                          <a:stretch>
                            <a:fillRect l="-299363" t="-197590" r="-149682" b="-30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12162" marR="112162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53548564"/>
                      </a:ext>
                    </a:extLst>
                  </a:tr>
                  <a:tr h="50011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置位</a:t>
                          </a:r>
                        </a:p>
                      </a:txBody>
                      <a:tcPr marL="112162" marR="112162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64104947"/>
                      </a:ext>
                    </a:extLst>
                  </a:tr>
                  <a:tr h="50011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复位</a:t>
                          </a:r>
                        </a:p>
                      </a:txBody>
                      <a:tcPr marL="112162" marR="112162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032682779"/>
                      </a:ext>
                    </a:extLst>
                  </a:tr>
                  <a:tr h="50011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2162" marR="11216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禁用</a:t>
                          </a:r>
                        </a:p>
                      </a:txBody>
                      <a:tcPr marL="112162" marR="112162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22824753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9606840"/>
              </p:ext>
            </p:extLst>
          </p:nvPr>
        </p:nvGraphicFramePr>
        <p:xfrm>
          <a:off x="933189" y="6172127"/>
          <a:ext cx="449165" cy="298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74" name="Visio" r:id="rId5" imgW="360087" imgH="234090" progId="Visio.Drawing.11">
                  <p:embed/>
                </p:oleObj>
              </mc:Choice>
              <mc:Fallback>
                <p:oleObj name="Visio" r:id="rId5" imgW="360087" imgH="2340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189" y="6172127"/>
                        <a:ext cx="449165" cy="2985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784134"/>
              </p:ext>
            </p:extLst>
          </p:nvPr>
        </p:nvGraphicFramePr>
        <p:xfrm>
          <a:off x="933189" y="5698640"/>
          <a:ext cx="449165" cy="298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75" name="Visio" r:id="rId7" imgW="360087" imgH="234090" progId="Visio.Drawing.11">
                  <p:embed/>
                </p:oleObj>
              </mc:Choice>
              <mc:Fallback>
                <p:oleObj name="Visio" r:id="rId7" imgW="360087" imgH="2340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189" y="5698640"/>
                        <a:ext cx="449165" cy="2985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6343204"/>
              </p:ext>
            </p:extLst>
          </p:nvPr>
        </p:nvGraphicFramePr>
        <p:xfrm>
          <a:off x="933195" y="5204260"/>
          <a:ext cx="449165" cy="298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76" name="Visio" r:id="rId8" imgW="360087" imgH="234090" progId="Visio.Drawing.11">
                  <p:embed/>
                </p:oleObj>
              </mc:Choice>
              <mc:Fallback>
                <p:oleObj name="Visio" r:id="rId8" imgW="360087" imgH="2340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195" y="5204260"/>
                        <a:ext cx="449165" cy="2985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0480795"/>
              </p:ext>
            </p:extLst>
          </p:nvPr>
        </p:nvGraphicFramePr>
        <p:xfrm>
          <a:off x="933189" y="4723705"/>
          <a:ext cx="449165" cy="298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77" name="Visio" r:id="rId9" imgW="360087" imgH="234090" progId="Visio.Drawing.11">
                  <p:embed/>
                </p:oleObj>
              </mc:Choice>
              <mc:Fallback>
                <p:oleObj name="Visio" r:id="rId9" imgW="360087" imgH="2340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189" y="4723705"/>
                        <a:ext cx="449165" cy="2985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661987" y="2826146"/>
            <a:ext cx="55006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主从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R-S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触发器的功能特性表</a:t>
            </a:r>
            <a:endParaRPr lang="zh-CN" altLang="en-US" dirty="0"/>
          </a:p>
        </p:txBody>
      </p:sp>
      <p:sp>
        <p:nvSpPr>
          <p:cNvPr id="13" name="文本框 52"/>
          <p:cNvSpPr txBox="1"/>
          <p:nvPr/>
        </p:nvSpPr>
        <p:spPr>
          <a:xfrm>
            <a:off x="6591299" y="4112088"/>
            <a:ext cx="4733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主从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R-S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触发器的特性方程：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279962" y="4889991"/>
                <a:ext cx="5574859" cy="134075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b="1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zh-CN" altLang="zh-CN" sz="2400" b="1" i="1" kern="1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zh-CN" sz="2400" b="1" kern="1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 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2400" b="1" kern="100">
                                        <a:solidFill>
                                          <a:prstClr val="black"/>
                                        </a:solidFill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Q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altLang="zh-CN" sz="2400" b="1" kern="100">
                                        <a:solidFill>
                                          <a:prstClr val="black"/>
                                        </a:solidFill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2400" b="1" kern="100">
                                        <a:solidFill>
                                          <a:prstClr val="black"/>
                                        </a:solidFill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prstClr val="black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=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prstClr val="black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prstClr val="black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zh-CN" sz="2400" b="1" i="1" kern="1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zh-CN" altLang="zh-CN" sz="2400" b="1" i="1" kern="1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altLang="zh-CN" sz="2400" b="1" kern="100">
                                            <a:solidFill>
                                              <a:prstClr val="black"/>
                                            </a:solidFill>
                                            <a:latin typeface="Times New Roman" panose="020206030504050203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R</m:t>
                                        </m:r>
                                      </m:e>
                                    </m:acc>
                                    <m:r>
                                      <m:rPr>
                                        <m:nor/>
                                      </m:rPr>
                                      <a:rPr lang="en-US" altLang="zh-CN" sz="2400" b="1" kern="100">
                                        <a:solidFill>
                                          <a:prstClr val="black"/>
                                        </a:solidFill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Q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altLang="zh-CN" sz="2400" b="1" kern="100">
                                        <a:solidFill>
                                          <a:prstClr val="black"/>
                                        </a:solidFill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prstClr val="black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prstClr val="black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zh-CN" altLang="zh-CN" sz="2400" b="1" kern="100">
                                    <a:solidFill>
                                      <a:prstClr val="black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（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prstClr val="black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CP</m:t>
                                </m:r>
                                <m:r>
                                  <m:rPr>
                                    <m:nor/>
                                  </m:rPr>
                                  <a:rPr lang="zh-CN" altLang="zh-CN" sz="2400" b="1" kern="1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下跳沿有效</m:t>
                                </m:r>
                                <m:r>
                                  <m:rPr>
                                    <m:nor/>
                                  </m:rPr>
                                  <a:rPr lang="zh-CN" altLang="zh-CN" sz="2400" b="1" kern="100">
                                    <a:solidFill>
                                      <a:prstClr val="black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）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prstClr val="black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prstClr val="black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R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prstClr val="black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∙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prstClr val="black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prstClr val="black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= 0           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  </m:t>
                                </m:r>
                                <m:r>
                                  <m:rPr>
                                    <m:nor/>
                                  </m:rPr>
                                  <a:rPr lang="zh-CN" altLang="zh-CN" sz="2400" b="1" kern="100">
                                    <a:solidFill>
                                      <a:prstClr val="black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（约束条件）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962" y="4889991"/>
                <a:ext cx="5574859" cy="134075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463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3" grpId="0"/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R-S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887849"/>
              </p:ext>
            </p:extLst>
          </p:nvPr>
        </p:nvGraphicFramePr>
        <p:xfrm>
          <a:off x="5800725" y="3207795"/>
          <a:ext cx="6145470" cy="3448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74" name="Visio" r:id="rId4" imgW="3853176" imgH="2160000" progId="Visio.Drawing.11">
                  <p:embed/>
                </p:oleObj>
              </mc:Choice>
              <mc:Fallback>
                <p:oleObj name="Visio" r:id="rId4" imgW="3853176" imgH="2160000" progId="Visio.Drawing.11">
                  <p:embed/>
                  <p:pic>
                    <p:nvPicPr>
                      <p:cNvPr id="0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0725" y="3207795"/>
                        <a:ext cx="6145470" cy="3448036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485775" y="1175346"/>
            <a:ext cx="876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在一组典型输入作用下，主从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R-S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触发器的输出状态波形图：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52"/>
              <p:cNvSpPr txBox="1"/>
              <p:nvPr/>
            </p:nvSpPr>
            <p:spPr>
              <a:xfrm>
                <a:off x="485775" y="1797577"/>
                <a:ext cx="10906413" cy="1331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CP=1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期间，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主锁存器的输出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𝑴</m:t>
                            </m:r>
                          </m:sub>
                        </m:sSub>
                      </m:e>
                    </m:ba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随着输入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的变化而变化，从锁存器输出（即触发器输出）</a:t>
                </a:r>
                <a:r>
                  <a:rPr lang="en-US" altLang="zh-CN" sz="2400" b="1" dirty="0">
                    <a:solidFill>
                      <a:prstClr val="black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𝑸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bar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𝑸</m:t>
                        </m:r>
                      </m:e>
                    </m:ba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不变化；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4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75" y="1797577"/>
                <a:ext cx="10906413" cy="1331005"/>
              </a:xfrm>
              <a:prstGeom prst="rect">
                <a:avLst/>
              </a:prstGeom>
              <a:blipFill rotWithShape="1">
                <a:blip r:embed="rId6"/>
                <a:stretch>
                  <a:fillRect l="-783" r="-391" b="-36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52450" y="3500071"/>
                <a:ext cx="5067300" cy="25043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CP=0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主锁存器输出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𝑴</m:t>
                            </m:r>
                          </m:sub>
                        </m:sSub>
                      </m:e>
                    </m:ba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不再变化，而从锁存器输出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𝑸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bar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𝑸</m:t>
                        </m:r>
                      </m:e>
                    </m:ba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翻转为与主锁存器输出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𝑴</m:t>
                            </m:r>
                          </m:sub>
                        </m:sSub>
                      </m:e>
                    </m:ba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一致的状态。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3500071"/>
                <a:ext cx="5067300" cy="2504340"/>
              </a:xfrm>
              <a:prstGeom prst="rect">
                <a:avLst/>
              </a:prstGeom>
              <a:blipFill rotWithShape="1">
                <a:blip r:embed="rId7"/>
                <a:stretch>
                  <a:fillRect l="-1685" r="-78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平行四边形 8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5.4.1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55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38174" y="1096127"/>
            <a:ext cx="111347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解决了钟控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R-S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锁存器的空翻问题；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CP=1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期间，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的变化仍然会引起主锁存器的状态变化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下降沿来临时，主锁存器的状态由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CP=1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的整个期间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变化的情况决定。在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CP=1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时：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3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输入端有一个正向短脉冲，则会使主锁存器置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3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输入端有一个正向短脉冲，则会使主锁存器置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3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的取值同时有效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，则主锁存器的两个输出均为“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1”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，而且在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下跳沿来临时，会将该无用状态传递给从锁存器，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导致整个主从触发器的输出不确定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5.4.1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R-S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p:pic>
        <p:nvPicPr>
          <p:cNvPr id="22" name="图片 2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110" y="605856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68296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495300" y="1134227"/>
                <a:ext cx="11229976" cy="2373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主从</a:t>
                </a:r>
                <a:r>
                  <a:rPr lang="en-US" altLang="zh-CN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R-S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触发器虽然解决了空翻问题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，但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仍旧存在着输入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有约束条件的限制</a:t>
                </a:r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主从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J-K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触发器：</a:t>
                </a: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由主从</a:t>
                </a:r>
                <a:r>
                  <a:rPr lang="en-US" altLang="zh-CN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R-S</a:t>
                </a: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触发器改造；</a:t>
                </a:r>
                <a:endParaRPr lang="en-US" altLang="zh-CN" sz="2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2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将主从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R-S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</a:t>
                </a: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输出端的状态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00B050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𝑸</m:t>
                    </m:r>
                  </m:oMath>
                </a14:m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barPr>
                      <m:e>
                        <m:r>
                          <a:rPr lang="en-US" altLang="zh-CN" sz="2400" b="1" i="1">
                            <a:solidFill>
                              <a:srgbClr val="00B050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𝑸</m:t>
                        </m:r>
                      </m:e>
                    </m:ba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作为一对附加的控制信号，</a:t>
                </a: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经过与门反馈到输入端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，并将</a:t>
                </a: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输入信号改称为</a:t>
                </a:r>
                <a:r>
                  <a:rPr lang="en-US" altLang="zh-CN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</a:t>
                </a: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1134227"/>
                <a:ext cx="11229976" cy="2373663"/>
              </a:xfrm>
              <a:prstGeom prst="rect">
                <a:avLst/>
              </a:prstGeom>
              <a:blipFill rotWithShape="1">
                <a:blip r:embed="rId4"/>
                <a:stretch>
                  <a:fillRect l="-434" r="-651" b="-2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5.4.2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J-K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p:sp>
        <p:nvSpPr>
          <p:cNvPr id="22" name="文本框 23"/>
          <p:cNvSpPr txBox="1"/>
          <p:nvPr/>
        </p:nvSpPr>
        <p:spPr>
          <a:xfrm>
            <a:off x="4161506" y="6329800"/>
            <a:ext cx="270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）电路示意图</a:t>
            </a:r>
          </a:p>
        </p:txBody>
      </p:sp>
      <p:sp>
        <p:nvSpPr>
          <p:cNvPr id="23" name="文本框 25"/>
          <p:cNvSpPr txBox="1"/>
          <p:nvPr/>
        </p:nvSpPr>
        <p:spPr>
          <a:xfrm>
            <a:off x="8443766" y="6166961"/>
            <a:ext cx="270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）触发器符号</a:t>
            </a: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661939"/>
              </p:ext>
            </p:extLst>
          </p:nvPr>
        </p:nvGraphicFramePr>
        <p:xfrm>
          <a:off x="2749415" y="3508261"/>
          <a:ext cx="5136599" cy="2706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70" name="Visio" r:id="rId5" imgW="3431499" imgH="1800090" progId="Visio.Drawing.11">
                  <p:embed/>
                </p:oleObj>
              </mc:Choice>
              <mc:Fallback>
                <p:oleObj name="Visio" r:id="rId5" imgW="3431499" imgH="18000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9415" y="3508261"/>
                        <a:ext cx="5136599" cy="270622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592489"/>
              </p:ext>
            </p:extLst>
          </p:nvPr>
        </p:nvGraphicFramePr>
        <p:xfrm>
          <a:off x="8329030" y="4238046"/>
          <a:ext cx="2709576" cy="1928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71" name="Visio" r:id="rId7" imgW="1134018" imgH="807840" progId="Visio.Drawing.11">
                  <p:embed/>
                </p:oleObj>
              </mc:Choice>
              <mc:Fallback>
                <p:oleObj name="Visio" r:id="rId7" imgW="1134018" imgH="8078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9030" y="4238046"/>
                        <a:ext cx="2709576" cy="192891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111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95301" y="1096127"/>
            <a:ext cx="377190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defTabSz="540000">
              <a:lnSpc>
                <a:spcPct val="13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具体工作情况分析：</a:t>
            </a: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5.4.2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J-K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7538368"/>
                  </p:ext>
                </p:extLst>
              </p:nvPr>
            </p:nvGraphicFramePr>
            <p:xfrm>
              <a:off x="0" y="3404806"/>
              <a:ext cx="7683500" cy="3419031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711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91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76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1437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11442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12395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0487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94297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CN" altLang="en-US" sz="1800" b="1" kern="1200" dirty="0">
                              <a:solidFill>
                                <a:schemeClr val="lt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输入</a:t>
                          </a: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CN" altLang="en-US" sz="1800" b="1" kern="1200" dirty="0">
                              <a:solidFill>
                                <a:schemeClr val="lt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原态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CN" altLang="en-US" sz="1800" b="1" kern="1200" dirty="0">
                              <a:solidFill>
                                <a:schemeClr val="lt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主从</a:t>
                          </a:r>
                          <a:r>
                            <a:rPr lang="en-US" altLang="zh-CN" sz="1800" b="1" kern="1200" dirty="0">
                              <a:solidFill>
                                <a:schemeClr val="lt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R-S</a:t>
                          </a:r>
                          <a:r>
                            <a:rPr lang="zh-CN" altLang="en-US" sz="1800" b="1" kern="1200" dirty="0">
                              <a:solidFill>
                                <a:schemeClr val="lt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触发器输入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输出状态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1" kern="1200" dirty="0">
                              <a:solidFill>
                                <a:schemeClr val="lt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J</a:t>
                          </a:r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1" kern="1200" dirty="0">
                              <a:solidFill>
                                <a:schemeClr val="lt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ar>
                                  <m:barPr>
                                    <m:pos m:val="top"/>
                                    <m:ctrlPr>
                                      <a:rPr lang="en-US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barPr>
                                  <m:e>
                                    <m:sSup>
                                      <m:sSupPr>
                                        <m:ctrlPr>
                                          <a:rPr lang="en-US" altLang="zh-CN" sz="1800" b="1" i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𝑸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𝒏</m:t>
                                        </m:r>
                                      </m:sup>
                                    </m:sSup>
                                  </m:e>
                                </m:bar>
                              </m:oMath>
                            </m:oMathPara>
                          </a14:m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1" kern="1200" dirty="0">
                              <a:solidFill>
                                <a:schemeClr val="lt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</a:t>
                          </a:r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1" kern="1200" dirty="0">
                              <a:solidFill>
                                <a:schemeClr val="lt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</a:t>
                          </a:r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𝒏</m:t>
                                    </m:r>
                                    <m:r>
                                      <a:rPr lang="en-US" altLang="zh-CN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ar>
                                  <m:barPr>
                                    <m:pos m:val="top"/>
                                    <m:ctrlPr>
                                      <a:rPr lang="en-US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barPr>
                                  <m:e>
                                    <m:sSup>
                                      <m:sSupPr>
                                        <m:ctrlPr>
                                          <a:rPr lang="en-US" altLang="zh-CN" sz="1800" b="1" i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𝑸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sz="1800" b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1800" b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sup>
                                    </m:sSup>
                                  </m:e>
                                </m:bar>
                              </m:oMath>
                            </m:oMathPara>
                          </a14:m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CN" altLang="en-US" sz="1800" b="1" kern="1200" dirty="0">
                              <a:solidFill>
                                <a:schemeClr val="lt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功能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ar>
                                  <m:barPr>
                                    <m:pos m:val="top"/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barPr>
                                  <m:e>
                                    <m:sSup>
                                      <m:sSupPr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  <a:cs typeface="Times New Roman" panose="02020603050405020304" pitchFamily="18" charset="0"/>
                                          </a:rPr>
                                          <m:t>𝑸</m:t>
                                        </m:r>
                                      </m:e>
                                      <m:sup>
                                        <m:r>
                                          <a:rPr lang="en-US" altLang="zh-CN" b="1" i="1" smtClean="0">
                                            <a:latin typeface="Cambria Math"/>
                                            <a:cs typeface="Times New Roman" panose="02020603050405020304" pitchFamily="18" charset="0"/>
                                          </a:rPr>
                                          <m:t>𝒏</m:t>
                                        </m:r>
                                      </m:sup>
                                    </m:sSup>
                                  </m:e>
                                </m:bar>
                              </m:oMath>
                            </m:oMathPara>
                          </a14:m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置</a:t>
                          </a:r>
                          <a:r>
                            <a:rPr lang="en-US" altLang="zh-CN" b="1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置</a:t>
                          </a:r>
                          <a:r>
                            <a:rPr lang="en-US" altLang="zh-CN" b="1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翻转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7538368"/>
                  </p:ext>
                </p:extLst>
              </p:nvPr>
            </p:nvGraphicFramePr>
            <p:xfrm>
              <a:off x="0" y="3404806"/>
              <a:ext cx="7683500" cy="345319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711200"/>
                    <a:gridCol w="619125"/>
                    <a:gridCol w="676275"/>
                    <a:gridCol w="714375"/>
                    <a:gridCol w="1114425"/>
                    <a:gridCol w="1123950"/>
                    <a:gridCol w="904875"/>
                    <a:gridCol w="876300"/>
                    <a:gridCol w="942975"/>
                  </a:tblGrid>
                  <a:tr h="370840">
                    <a:tc gridSpan="2"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CN" altLang="en-US" sz="1800" b="1" kern="1200" dirty="0" smtClean="0">
                              <a:solidFill>
                                <a:schemeClr val="lt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输入</a:t>
                          </a:r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CN" altLang="en-US" sz="1800" b="1" kern="1200" dirty="0" smtClean="0">
                              <a:solidFill>
                                <a:schemeClr val="lt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原态</a:t>
                          </a:r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CN" altLang="en-US" sz="1800" b="1" kern="1200" dirty="0" smtClean="0">
                              <a:solidFill>
                                <a:schemeClr val="lt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主从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lt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R-S</a:t>
                          </a:r>
                          <a:r>
                            <a:rPr lang="zh-CN" altLang="en-US" sz="1800" b="1" kern="1200" dirty="0" smtClean="0">
                              <a:solidFill>
                                <a:schemeClr val="lt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触发器输入</a:t>
                          </a:r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输出状态</a:t>
                          </a:r>
                          <a:endParaRPr lang="zh-CN" altLang="en-US" b="1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9232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1" kern="1200" dirty="0" smtClean="0">
                              <a:solidFill>
                                <a:schemeClr val="lt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J</a:t>
                          </a:r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1" kern="1200" dirty="0" smtClean="0">
                              <a:solidFill>
                                <a:schemeClr val="lt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4"/>
                          <a:stretch>
                            <a:fillRect l="-196396" t="-88000" r="-839640" b="-59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4"/>
                          <a:stretch>
                            <a:fillRect l="-281197" t="-88000" r="-696581" b="-59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1" kern="1200" dirty="0" smtClean="0">
                              <a:solidFill>
                                <a:schemeClr val="lt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</a:t>
                          </a:r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1" kern="1200" dirty="0" smtClean="0">
                              <a:solidFill>
                                <a:schemeClr val="lt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</a:t>
                          </a:r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4"/>
                          <a:stretch>
                            <a:fillRect l="-545638" t="-88000" r="-200671" b="-59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4"/>
                          <a:stretch>
                            <a:fillRect l="-672727" t="-88000" r="-109091" b="-59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CN" altLang="en-US" sz="1800" b="1" kern="1200" dirty="0" smtClean="0">
                              <a:solidFill>
                                <a:schemeClr val="lt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功能</a:t>
                          </a:r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</a:tr>
                  <a:tr h="3980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4"/>
                          <a:stretch>
                            <a:fillRect l="-545638" t="-216923" r="-200671" b="-58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l="-672727" t="-216923" r="-109091" b="-58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  <a:endParaRPr lang="zh-CN" altLang="en-US" b="1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置</a:t>
                          </a:r>
                          <a:r>
                            <a:rPr lang="en-US" altLang="zh-CN" b="1" dirty="0" smtClean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置</a:t>
                          </a:r>
                          <a:r>
                            <a:rPr lang="en-US" altLang="zh-CN" b="1" dirty="0" smtClean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翻转</a:t>
                          </a:r>
                          <a:endParaRPr lang="zh-CN" altLang="en-US" b="1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矩形 5"/>
          <p:cNvSpPr/>
          <p:nvPr/>
        </p:nvSpPr>
        <p:spPr>
          <a:xfrm>
            <a:off x="7953375" y="4125077"/>
            <a:ext cx="3886200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 defTabSz="540000">
              <a:lnSpc>
                <a:spcPct val="13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同时有效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时（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J=K=1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），使触发器的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状态翻转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消除了约束条件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52"/>
              <p:cNvSpPr txBox="1"/>
              <p:nvPr/>
            </p:nvSpPr>
            <p:spPr>
              <a:xfrm>
                <a:off x="1376364" y="1859091"/>
                <a:ext cx="2009774" cy="11092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defTabSz="540000">
                  <a:lnSpc>
                    <a:spcPct val="130000"/>
                  </a:lnSpc>
                  <a:buClr>
                    <a:srgbClr val="235EB8"/>
                  </a:buClr>
                  <a:buSzPct val="8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CC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𝑺</m:t>
                      </m:r>
                      <m:r>
                        <a:rPr lang="en-US" altLang="zh-CN" sz="2400" b="1" i="1" smtClean="0">
                          <a:solidFill>
                            <a:srgbClr val="0000CC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rgbClr val="0000CC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𝑱</m:t>
                      </m:r>
                      <m:r>
                        <a:rPr lang="en-US" altLang="zh-CN" sz="2400" b="1" i="1" smtClean="0">
                          <a:solidFill>
                            <a:srgbClr val="0000CC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bar>
                        <m:barPr>
                          <m:pos m:val="top"/>
                          <m:ctrlPr>
                            <a:rPr lang="en-US" altLang="zh-CN" sz="2400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rgbClr val="0000CC"/>
                                  </a:solidFill>
                                  <a:latin typeface="Cambria Math"/>
                                  <a:ea typeface="Cambria Math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rgbClr val="0000CC"/>
                                  </a:solidFill>
                                  <a:latin typeface="Cambria Math"/>
                                  <a:ea typeface="Cambria Math"/>
                                </a:rPr>
                                <m:t>𝒏</m:t>
                              </m:r>
                            </m:sup>
                          </m:sSup>
                        </m:e>
                      </m:bar>
                    </m:oMath>
                  </m:oMathPara>
                </a14:m>
                <a:endParaRPr lang="en-US" altLang="zh-CN" sz="2400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1" defTabSz="540000">
                  <a:lnSpc>
                    <a:spcPct val="130000"/>
                  </a:lnSpc>
                  <a:buClr>
                    <a:srgbClr val="235EB8"/>
                  </a:buClr>
                  <a:buSzPct val="8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CC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𝑹</m:t>
                      </m:r>
                      <m:r>
                        <a:rPr lang="en-US" altLang="zh-CN" sz="2400" b="1" i="1" smtClean="0">
                          <a:solidFill>
                            <a:srgbClr val="0000CC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rgbClr val="0000CC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𝑲</m:t>
                      </m:r>
                      <m:r>
                        <a:rPr lang="en-US" altLang="zh-CN" sz="2400" b="1" i="1" smtClean="0">
                          <a:solidFill>
                            <a:srgbClr val="0000CC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US" altLang="zh-CN" sz="24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latin typeface="Cambria Math"/>
                              <a:ea typeface="Cambria Math"/>
                            </a:rPr>
                            <m:t>𝑸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latin typeface="Cambria Math"/>
                              <a:ea typeface="Cambria Math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zh-CN" altLang="en-US" sz="2400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364" y="1859091"/>
                <a:ext cx="2009774" cy="110921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458892"/>
              </p:ext>
            </p:extLst>
          </p:nvPr>
        </p:nvGraphicFramePr>
        <p:xfrm>
          <a:off x="6950075" y="993775"/>
          <a:ext cx="5137150" cy="270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688" name="Visio" r:id="rId6" imgW="3431499" imgH="1800090" progId="Visio.Drawing.11">
                  <p:embed/>
                </p:oleObj>
              </mc:Choice>
              <mc:Fallback>
                <p:oleObj name="Visio" r:id="rId6" imgW="3431499" imgH="1800090" progId="Visio.Drawing.11">
                  <p:embed/>
                  <p:pic>
                    <p:nvPicPr>
                      <p:cNvPr id="0" name="对象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0075" y="993775"/>
                        <a:ext cx="5137150" cy="2706688"/>
                      </a:xfrm>
                      <a:prstGeom prst="rect">
                        <a:avLst/>
                      </a:prstGeom>
                      <a:solidFill>
                        <a:srgbClr val="DEEBF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771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5.4.2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J-K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71999" y="1623542"/>
            <a:ext cx="4748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3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主从</a:t>
            </a:r>
            <a:r>
              <a:rPr lang="en-US" altLang="zh-CN" sz="2400" b="1" dirty="0">
                <a:solidFill>
                  <a:srgbClr val="23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J-K</a:t>
            </a:r>
            <a:r>
              <a:rPr lang="zh-CN" altLang="en-US" sz="2400" b="1" dirty="0">
                <a:solidFill>
                  <a:srgbClr val="23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触发器的状态转换表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表格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413144"/>
                  </p:ext>
                </p:extLst>
              </p:nvPr>
            </p:nvGraphicFramePr>
            <p:xfrm>
              <a:off x="479128" y="2177223"/>
              <a:ext cx="5534722" cy="4004841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851852">
                      <a:extLst>
                        <a:ext uri="{9D8B030D-6E8A-4147-A177-3AD203B41FA5}">
                          <a16:colId xmlns:a16="http://schemas.microsoft.com/office/drawing/2014/main" val="3555375713"/>
                        </a:ext>
                      </a:extLst>
                    </a:gridCol>
                    <a:gridCol w="851852">
                      <a:extLst>
                        <a:ext uri="{9D8B030D-6E8A-4147-A177-3AD203B41FA5}">
                          <a16:colId xmlns:a16="http://schemas.microsoft.com/office/drawing/2014/main" val="986666791"/>
                        </a:ext>
                      </a:extLst>
                    </a:gridCol>
                    <a:gridCol w="851852">
                      <a:extLst>
                        <a:ext uri="{9D8B030D-6E8A-4147-A177-3AD203B41FA5}">
                          <a16:colId xmlns:a16="http://schemas.microsoft.com/office/drawing/2014/main" val="3417993996"/>
                        </a:ext>
                      </a:extLst>
                    </a:gridCol>
                    <a:gridCol w="851852">
                      <a:extLst>
                        <a:ext uri="{9D8B030D-6E8A-4147-A177-3AD203B41FA5}">
                          <a16:colId xmlns:a16="http://schemas.microsoft.com/office/drawing/2014/main" val="2259419862"/>
                        </a:ext>
                      </a:extLst>
                    </a:gridCol>
                    <a:gridCol w="852780">
                      <a:extLst>
                        <a:ext uri="{9D8B030D-6E8A-4147-A177-3AD203B41FA5}">
                          <a16:colId xmlns:a16="http://schemas.microsoft.com/office/drawing/2014/main" val="2362067939"/>
                        </a:ext>
                      </a:extLst>
                    </a:gridCol>
                    <a:gridCol w="1274534">
                      <a:extLst>
                        <a:ext uri="{9D8B030D-6E8A-4147-A177-3AD203B41FA5}">
                          <a16:colId xmlns:a16="http://schemas.microsoft.com/office/drawing/2014/main" val="3960451624"/>
                        </a:ext>
                      </a:extLst>
                    </a:gridCol>
                  </a:tblGrid>
                  <a:tr h="4428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J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000" b="1" kern="1200" dirty="0">
                            <a:solidFill>
                              <a:schemeClr val="lt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𝒏</m:t>
                                    </m:r>
                                    <m:r>
                                      <a:rPr lang="en-US" altLang="zh-CN" sz="20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0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000" b="1" kern="1200" dirty="0">
                            <a:solidFill>
                              <a:schemeClr val="lt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ar>
                                  <m:barPr>
                                    <m:pos m:val="top"/>
                                    <m:ctrlPr>
                                      <a:rPr lang="en-US" altLang="zh-CN" sz="20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barPr>
                                  <m:e>
                                    <m:sSup>
                                      <m:sSupPr>
                                        <m:ctrlPr>
                                          <a:rPr lang="en-US" altLang="zh-CN" sz="2000" b="1" i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b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𝑸</m:t>
                                        </m:r>
                                      </m:e>
                                      <m:sup>
                                        <m:r>
                                          <a:rPr lang="en-US" altLang="zh-CN" sz="2000" b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sz="2000" b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2000" b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sup>
                                    </m:sSup>
                                  </m:e>
                                </m:bar>
                              </m:oMath>
                            </m:oMathPara>
                          </a14:m>
                          <a:endParaRPr lang="zh-CN" altLang="en-US" sz="2000" b="1" kern="1200" dirty="0">
                            <a:solidFill>
                              <a:schemeClr val="lt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功能描述</a:t>
                          </a: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25370858"/>
                      </a:ext>
                    </a:extLst>
                  </a:tr>
                  <a:tr h="4428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200387174"/>
                      </a:ext>
                    </a:extLst>
                  </a:tr>
                  <a:tr h="4428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426370914"/>
                      </a:ext>
                    </a:extLst>
                  </a:tr>
                  <a:tr h="4428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复位</a:t>
                          </a: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365795467"/>
                      </a:ext>
                    </a:extLst>
                  </a:tr>
                  <a:tr h="4428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复位</a:t>
                          </a: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58001535"/>
                      </a:ext>
                    </a:extLst>
                  </a:tr>
                  <a:tr h="4428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置位</a:t>
                          </a: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72132867"/>
                      </a:ext>
                    </a:extLst>
                  </a:tr>
                  <a:tr h="4428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置位</a:t>
                          </a: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268741431"/>
                      </a:ext>
                    </a:extLst>
                  </a:tr>
                  <a:tr h="4428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翻转</a:t>
                          </a: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77943784"/>
                      </a:ext>
                    </a:extLst>
                  </a:tr>
                  <a:tr h="4428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翻转</a:t>
                          </a: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210501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表格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413144"/>
                  </p:ext>
                </p:extLst>
              </p:nvPr>
            </p:nvGraphicFramePr>
            <p:xfrm>
              <a:off x="479128" y="2177223"/>
              <a:ext cx="5534722" cy="4004841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85185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55375713"/>
                        </a:ext>
                      </a:extLst>
                    </a:gridCol>
                    <a:gridCol w="85185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986666791"/>
                        </a:ext>
                      </a:extLst>
                    </a:gridCol>
                    <a:gridCol w="85185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417993996"/>
                        </a:ext>
                      </a:extLst>
                    </a:gridCol>
                    <a:gridCol w="85185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259419862"/>
                        </a:ext>
                      </a:extLst>
                    </a:gridCol>
                    <a:gridCol w="85278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62067939"/>
                        </a:ext>
                      </a:extLst>
                    </a:gridCol>
                    <a:gridCol w="127453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0451624"/>
                        </a:ext>
                      </a:extLst>
                    </a:gridCol>
                  </a:tblGrid>
                  <a:tr h="46221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J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l="-202158" t="-3947" r="-351799" b="-77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4"/>
                          <a:stretch>
                            <a:fillRect l="-300000" t="-3947" r="-249286" b="-77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l="-400000" t="-3947" r="-149286" b="-77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功能描述</a:t>
                          </a: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25370858"/>
                      </a:ext>
                    </a:extLst>
                  </a:tr>
                  <a:tr h="4428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200387174"/>
                      </a:ext>
                    </a:extLst>
                  </a:tr>
                  <a:tr h="4428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26370914"/>
                      </a:ext>
                    </a:extLst>
                  </a:tr>
                  <a:tr h="4428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复位</a:t>
                          </a: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365795467"/>
                      </a:ext>
                    </a:extLst>
                  </a:tr>
                  <a:tr h="4428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复位</a:t>
                          </a: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58001535"/>
                      </a:ext>
                    </a:extLst>
                  </a:tr>
                  <a:tr h="4428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置位</a:t>
                          </a: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72132867"/>
                      </a:ext>
                    </a:extLst>
                  </a:tr>
                  <a:tr h="4428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置位</a:t>
                          </a: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268741431"/>
                      </a:ext>
                    </a:extLst>
                  </a:tr>
                  <a:tr h="4428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翻转</a:t>
                          </a: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177943784"/>
                      </a:ext>
                    </a:extLst>
                  </a:tr>
                  <a:tr h="4428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10" marR="10011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翻转</a:t>
                          </a:r>
                        </a:p>
                      </a:txBody>
                      <a:tcPr marL="100110" marR="10011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8210501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文本框 24"/>
          <p:cNvSpPr txBox="1"/>
          <p:nvPr/>
        </p:nvSpPr>
        <p:spPr>
          <a:xfrm>
            <a:off x="7479345" y="2784050"/>
            <a:ext cx="3817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3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主从</a:t>
            </a:r>
            <a:r>
              <a:rPr lang="en-US" altLang="zh-CN" sz="2400" b="1" dirty="0">
                <a:solidFill>
                  <a:srgbClr val="23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J-K</a:t>
            </a:r>
            <a:r>
              <a:rPr lang="zh-CN" altLang="en-US" sz="2400" b="1" dirty="0">
                <a:solidFill>
                  <a:srgbClr val="23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触发器的特性表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4102726"/>
                  </p:ext>
                </p:extLst>
              </p:nvPr>
            </p:nvGraphicFramePr>
            <p:xfrm>
              <a:off x="6462517" y="3317465"/>
              <a:ext cx="5431860" cy="2749962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988295">
                      <a:extLst>
                        <a:ext uri="{9D8B030D-6E8A-4147-A177-3AD203B41FA5}">
                          <a16:colId xmlns:a16="http://schemas.microsoft.com/office/drawing/2014/main" val="3028088929"/>
                        </a:ext>
                      </a:extLst>
                    </a:gridCol>
                    <a:gridCol w="988295">
                      <a:extLst>
                        <a:ext uri="{9D8B030D-6E8A-4147-A177-3AD203B41FA5}">
                          <a16:colId xmlns:a16="http://schemas.microsoft.com/office/drawing/2014/main" val="1629826372"/>
                        </a:ext>
                      </a:extLst>
                    </a:gridCol>
                    <a:gridCol w="988295">
                      <a:extLst>
                        <a:ext uri="{9D8B030D-6E8A-4147-A177-3AD203B41FA5}">
                          <a16:colId xmlns:a16="http://schemas.microsoft.com/office/drawing/2014/main" val="874469300"/>
                        </a:ext>
                      </a:extLst>
                    </a:gridCol>
                    <a:gridCol w="988295">
                      <a:extLst>
                        <a:ext uri="{9D8B030D-6E8A-4147-A177-3AD203B41FA5}">
                          <a16:colId xmlns:a16="http://schemas.microsoft.com/office/drawing/2014/main" val="157328012"/>
                        </a:ext>
                      </a:extLst>
                    </a:gridCol>
                    <a:gridCol w="1478680">
                      <a:extLst>
                        <a:ext uri="{9D8B030D-6E8A-4147-A177-3AD203B41FA5}">
                          <a16:colId xmlns:a16="http://schemas.microsoft.com/office/drawing/2014/main" val="2091142902"/>
                        </a:ext>
                      </a:extLst>
                    </a:gridCol>
                  </a:tblGrid>
                  <a:tr h="458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CP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J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𝒏</m:t>
                                    </m:r>
                                    <m:r>
                                      <a:rPr lang="en-US" altLang="zh-CN" sz="20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0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功能描述</a:t>
                          </a:r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617746529"/>
                      </a:ext>
                    </a:extLst>
                  </a:tr>
                  <a:tr h="458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kern="120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kern="120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14838427"/>
                      </a:ext>
                    </a:extLst>
                  </a:tr>
                  <a:tr h="458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kern="120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kern="120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76357046"/>
                      </a:ext>
                    </a:extLst>
                  </a:tr>
                  <a:tr h="458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复位</a:t>
                          </a:r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70061362"/>
                      </a:ext>
                    </a:extLst>
                  </a:tr>
                  <a:tr h="458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置位</a:t>
                          </a:r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7757675"/>
                      </a:ext>
                    </a:extLst>
                  </a:tr>
                  <a:tr h="458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ar>
                                  <m:barPr>
                                    <m:pos m:val="top"/>
                                    <m:ctrlPr>
                                      <a:rPr lang="en-US" altLang="zh-CN" sz="20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barPr>
                                  <m:e>
                                    <m:sSup>
                                      <m:sSupPr>
                                        <m:ctrlPr>
                                          <a:rPr lang="en-US" altLang="zh-CN" sz="2000" b="1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b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𝑸</m:t>
                                        </m:r>
                                      </m:e>
                                      <m:sup>
                                        <m:r>
                                          <a:rPr lang="en-US" altLang="zh-CN" sz="2000" b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𝒏</m:t>
                                        </m:r>
                                      </m:sup>
                                    </m:sSup>
                                  </m:e>
                                </m:bar>
                              </m:oMath>
                            </m:oMathPara>
                          </a14:m>
                          <a:endParaRPr lang="zh-CN" altLang="en-US" sz="2000" b="1" kern="1200" dirty="0">
                            <a:solidFill>
                              <a:schemeClr val="lt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翻转</a:t>
                          </a:r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809198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4102726"/>
                  </p:ext>
                </p:extLst>
              </p:nvPr>
            </p:nvGraphicFramePr>
            <p:xfrm>
              <a:off x="6462517" y="3317465"/>
              <a:ext cx="5431860" cy="2749962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98829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028088929"/>
                        </a:ext>
                      </a:extLst>
                    </a:gridCol>
                    <a:gridCol w="98829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629826372"/>
                        </a:ext>
                      </a:extLst>
                    </a:gridCol>
                    <a:gridCol w="98829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874469300"/>
                        </a:ext>
                      </a:extLst>
                    </a:gridCol>
                    <a:gridCol w="98829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57328012"/>
                        </a:ext>
                      </a:extLst>
                    </a:gridCol>
                    <a:gridCol w="147868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91142902"/>
                        </a:ext>
                      </a:extLst>
                    </a:gridCol>
                  </a:tblGrid>
                  <a:tr h="458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CP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J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5"/>
                          <a:stretch>
                            <a:fillRect l="-300000" t="-5333" r="-150617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功能描述</a:t>
                          </a:r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617746529"/>
                      </a:ext>
                    </a:extLst>
                  </a:tr>
                  <a:tr h="458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5"/>
                          <a:stretch>
                            <a:fillRect l="-300000" t="-105333" r="-150617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714838427"/>
                      </a:ext>
                    </a:extLst>
                  </a:tr>
                  <a:tr h="458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5"/>
                          <a:stretch>
                            <a:fillRect l="-300000" t="-202632" r="-150617" b="-3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876357046"/>
                      </a:ext>
                    </a:extLst>
                  </a:tr>
                  <a:tr h="458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复位</a:t>
                          </a:r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70061362"/>
                      </a:ext>
                    </a:extLst>
                  </a:tr>
                  <a:tr h="458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置位</a:t>
                          </a:r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07757675"/>
                      </a:ext>
                    </a:extLst>
                  </a:tr>
                  <a:tr h="458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5"/>
                          <a:stretch>
                            <a:fillRect l="-300000" t="-506667" r="-150617" b="-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翻转</a:t>
                          </a:r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88091983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32" name="对象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321274"/>
              </p:ext>
            </p:extLst>
          </p:nvPr>
        </p:nvGraphicFramePr>
        <p:xfrm>
          <a:off x="6739061" y="5659148"/>
          <a:ext cx="465112" cy="309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95" name="Visio" r:id="rId6" imgW="360087" imgH="234090" progId="Visio.Drawing.11">
                  <p:embed/>
                </p:oleObj>
              </mc:Choice>
              <mc:Fallback>
                <p:oleObj name="Visio" r:id="rId6" imgW="360087" imgH="2340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9061" y="5659148"/>
                        <a:ext cx="465112" cy="3091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058975"/>
              </p:ext>
            </p:extLst>
          </p:nvPr>
        </p:nvGraphicFramePr>
        <p:xfrm>
          <a:off x="6739059" y="5206259"/>
          <a:ext cx="465112" cy="309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96" name="Visio" r:id="rId8" imgW="360087" imgH="234090" progId="Visio.Drawing.11">
                  <p:embed/>
                </p:oleObj>
              </mc:Choice>
              <mc:Fallback>
                <p:oleObj name="Visio" r:id="rId8" imgW="360087" imgH="2340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9059" y="5206259"/>
                        <a:ext cx="465112" cy="3091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39231"/>
              </p:ext>
            </p:extLst>
          </p:nvPr>
        </p:nvGraphicFramePr>
        <p:xfrm>
          <a:off x="6739058" y="4741374"/>
          <a:ext cx="465112" cy="309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97" name="Visio" r:id="rId9" imgW="360087" imgH="234090" progId="Visio.Drawing.11">
                  <p:embed/>
                </p:oleObj>
              </mc:Choice>
              <mc:Fallback>
                <p:oleObj name="Visio" r:id="rId9" imgW="360087" imgH="2340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9058" y="4741374"/>
                        <a:ext cx="465112" cy="3091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115532"/>
              </p:ext>
            </p:extLst>
          </p:nvPr>
        </p:nvGraphicFramePr>
        <p:xfrm>
          <a:off x="6739063" y="4290320"/>
          <a:ext cx="465112" cy="309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98" name="Visio" r:id="rId10" imgW="360087" imgH="234090" progId="Visio.Drawing.11">
                  <p:embed/>
                </p:oleObj>
              </mc:Choice>
              <mc:Fallback>
                <p:oleObj name="Visio" r:id="rId10" imgW="360087" imgH="2340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9063" y="4290320"/>
                        <a:ext cx="465112" cy="3091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660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5.4.2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J-K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677024" y="2983791"/>
            <a:ext cx="4438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1509E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J-K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触发器的状态转移图</a:t>
            </a: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294618"/>
              </p:ext>
            </p:extLst>
          </p:nvPr>
        </p:nvGraphicFramePr>
        <p:xfrm>
          <a:off x="6804093" y="3649753"/>
          <a:ext cx="4184509" cy="190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44" name="Visio" r:id="rId4" imgW="2503862" imgH="1143450" progId="Visio.Drawing.11">
                  <p:embed/>
                </p:oleObj>
              </mc:Choice>
              <mc:Fallback>
                <p:oleObj name="Visio" r:id="rId4" imgW="2503862" imgH="114345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93" y="3649753"/>
                        <a:ext cx="4184509" cy="1908072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779475"/>
              </p:ext>
            </p:extLst>
          </p:nvPr>
        </p:nvGraphicFramePr>
        <p:xfrm>
          <a:off x="1359279" y="3615314"/>
          <a:ext cx="3268662" cy="1889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45" name="Visio" r:id="rId6" imgW="1343349" imgH="773900" progId="Visio.Drawing.11">
                  <p:embed/>
                </p:oleObj>
              </mc:Choice>
              <mc:Fallback>
                <p:oleObj name="Visio" r:id="rId6" imgW="1343349" imgH="7739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9279" y="3615314"/>
                        <a:ext cx="3268662" cy="188965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矩形 30"/>
          <p:cNvSpPr/>
          <p:nvPr/>
        </p:nvSpPr>
        <p:spPr>
          <a:xfrm>
            <a:off x="695325" y="2864399"/>
            <a:ext cx="444817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主从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J-K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触发器的特性方程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453322" y="5689633"/>
                <a:ext cx="2775777" cy="5039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𝒏</m:t>
                          </m:r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rgbClr val="0000CC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srgbClr val="0000CC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𝑱</m:t>
                      </m:r>
                      <m:acc>
                        <m:accPr>
                          <m:chr m:val="̅"/>
                          <m:ctrlPr>
                            <a:rPr lang="zh-CN" altLang="zh-CN" sz="24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zh-CN" altLang="zh-CN" sz="2400" b="1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sup>
                          </m:sSup>
                        </m:e>
                      </m:acc>
                      <m:r>
                        <a:rPr lang="en-US" altLang="zh-CN" sz="2400" b="1" i="1">
                          <a:solidFill>
                            <a:srgbClr val="0000CC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zh-CN" altLang="zh-CN" sz="24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𝑲</m:t>
                          </m:r>
                        </m:e>
                      </m:acc>
                      <m:sSup>
                        <m:sSupPr>
                          <m:ctrlPr>
                            <a:rPr lang="zh-CN" altLang="zh-CN" sz="24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zh-CN" altLang="en-US" sz="2400" b="1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322" y="5689633"/>
                <a:ext cx="2775777" cy="503921"/>
              </a:xfrm>
              <a:prstGeom prst="rect">
                <a:avLst/>
              </a:prstGeom>
              <a:blipFill rotWithShape="1">
                <a:blip r:embed="rId8"/>
                <a:stretch>
                  <a:fillRect l="-658" r="-1974" b="-6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63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6D9C768-8413-45FA-BDC7-53DA68035736}" type="slidenum">
              <a:rPr lang="zh-CN" altLang="en-US" noProof="0" smtClean="0"/>
              <a:pPr lvl="0"/>
              <a:t>4</a:t>
            </a:fld>
            <a:endParaRPr lang="zh-CN" altLang="en-US" noProof="0"/>
          </a:p>
        </p:txBody>
      </p:sp>
      <p:sp>
        <p:nvSpPr>
          <p:cNvPr id="11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存储元件概述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2652260" y="2763345"/>
            <a:ext cx="69918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5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.1.1 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双稳态元件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5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.1.2  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锁存器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/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触发器的特点与分类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179" y="605856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sp>
        <p:nvSpPr>
          <p:cNvPr id="12" name="平行四边形 11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76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04825" y="1019927"/>
            <a:ext cx="1116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主从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J-K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触发器在一组典型输入作用下的输出状态波形图：</a:t>
            </a: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5.4.2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J-K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7155530"/>
              </p:ext>
            </p:extLst>
          </p:nvPr>
        </p:nvGraphicFramePr>
        <p:xfrm>
          <a:off x="104775" y="2950615"/>
          <a:ext cx="5723261" cy="346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23" name="Visio" r:id="rId4" imgW="3563324" imgH="2160000" progId="Visio.Drawing.11">
                  <p:embed/>
                </p:oleObj>
              </mc:Choice>
              <mc:Fallback>
                <p:oleObj name="Visio" r:id="rId4" imgW="3563324" imgH="21600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" y="2950615"/>
                        <a:ext cx="5723261" cy="346548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52"/>
              <p:cNvSpPr txBox="1"/>
              <p:nvPr/>
            </p:nvSpPr>
            <p:spPr>
              <a:xfrm>
                <a:off x="5905500" y="2889723"/>
                <a:ext cx="6096000" cy="2497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342900" defTabSz="540000">
                  <a:lnSpc>
                    <a:spcPct val="13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既可能是由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变化引起的，也可以是外界的干扰脉冲造成的。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3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存在“一次变化”现象的原因是把输出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</m:acc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反馈到与门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G1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G2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，造成了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是否有效还取决于触发器的原态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</m:acc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，即：</a:t>
                </a:r>
                <a:endParaRPr lang="zh-CN" altLang="en-US" sz="28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7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00" y="2889723"/>
                <a:ext cx="6096000" cy="2497350"/>
              </a:xfrm>
              <a:prstGeom prst="rect">
                <a:avLst/>
              </a:prstGeom>
              <a:blipFill rotWithShape="1">
                <a:blip r:embed="rId6"/>
                <a:stretch>
                  <a:fillRect l="-900" r="-4200" b="-26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14349" y="1608254"/>
                <a:ext cx="11058526" cy="11092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1" indent="-342900" defTabSz="540000">
                  <a:lnSpc>
                    <a:spcPct val="13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主从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J-K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存在“一次变化”问题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，即主从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J-K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触发器中的主锁存器的输出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𝑴</m:t>
                            </m:r>
                          </m:sub>
                        </m:sSub>
                      </m:e>
                    </m:ba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，在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CP=1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期间其状态仅能变化一次。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49" y="1608254"/>
                <a:ext cx="11058526" cy="1109214"/>
              </a:xfrm>
              <a:prstGeom prst="rect">
                <a:avLst/>
              </a:prstGeom>
              <a:blipFill rotWithShape="1">
                <a:blip r:embed="rId7"/>
                <a:stretch>
                  <a:fillRect l="-441" b="-6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52"/>
              <p:cNvSpPr txBox="1"/>
              <p:nvPr/>
            </p:nvSpPr>
            <p:spPr>
              <a:xfrm>
                <a:off x="6549020" y="5387073"/>
                <a:ext cx="2009774" cy="11092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 defTabSz="540000">
                  <a:lnSpc>
                    <a:spcPct val="130000"/>
                  </a:lnSpc>
                  <a:buClr>
                    <a:srgbClr val="235EB8"/>
                  </a:buClr>
                  <a:buSzPct val="8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CC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𝑺</m:t>
                      </m:r>
                      <m:r>
                        <a:rPr lang="en-US" altLang="zh-CN" sz="2400" b="1" i="1" smtClean="0">
                          <a:solidFill>
                            <a:srgbClr val="0000CC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rgbClr val="0000CC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𝑱</m:t>
                      </m:r>
                      <m:r>
                        <a:rPr lang="en-US" altLang="zh-CN" sz="2400" b="1" i="1" smtClean="0">
                          <a:solidFill>
                            <a:srgbClr val="0000CC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bar>
                        <m:barPr>
                          <m:pos m:val="top"/>
                          <m:ctrlPr>
                            <a:rPr lang="en-US" altLang="zh-CN" sz="2400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rgbClr val="0000CC"/>
                                  </a:solidFill>
                                  <a:latin typeface="Cambria Math"/>
                                  <a:ea typeface="Cambria Math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rgbClr val="0000CC"/>
                                  </a:solidFill>
                                  <a:latin typeface="Cambria Math"/>
                                  <a:ea typeface="Cambria Math"/>
                                </a:rPr>
                                <m:t>𝒏</m:t>
                              </m:r>
                            </m:sup>
                          </m:sSup>
                        </m:e>
                      </m:bar>
                    </m:oMath>
                  </m:oMathPara>
                </a14:m>
                <a:endParaRPr lang="en-US" altLang="zh-CN" sz="2400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1" defTabSz="540000">
                  <a:lnSpc>
                    <a:spcPct val="130000"/>
                  </a:lnSpc>
                  <a:buClr>
                    <a:srgbClr val="235EB8"/>
                  </a:buClr>
                  <a:buSzPct val="8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CC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𝑹</m:t>
                      </m:r>
                      <m:r>
                        <a:rPr lang="en-US" altLang="zh-CN" sz="2400" b="1" i="1" smtClean="0">
                          <a:solidFill>
                            <a:srgbClr val="0000CC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rgbClr val="0000CC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𝑲</m:t>
                      </m:r>
                      <m:r>
                        <a:rPr lang="en-US" altLang="zh-CN" sz="2400" b="1" i="1" smtClean="0">
                          <a:solidFill>
                            <a:srgbClr val="0000CC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US" altLang="zh-CN" sz="24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latin typeface="Cambria Math"/>
                              <a:ea typeface="Cambria Math"/>
                            </a:rPr>
                            <m:t>𝑸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latin typeface="Cambria Math"/>
                              <a:ea typeface="Cambria Math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zh-CN" altLang="en-US" sz="2400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020" y="5387073"/>
                <a:ext cx="2009774" cy="110921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圆角矩形标注 9"/>
          <p:cNvSpPr/>
          <p:nvPr/>
        </p:nvSpPr>
        <p:spPr>
          <a:xfrm>
            <a:off x="2948473" y="2587903"/>
            <a:ext cx="1111704" cy="407225"/>
          </a:xfrm>
          <a:prstGeom prst="wedgeRoundRectCallout">
            <a:avLst>
              <a:gd name="adj1" fmla="val 37309"/>
              <a:gd name="adj2" fmla="val 209119"/>
              <a:gd name="adj3" fmla="val 16667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钳位</a:t>
            </a:r>
          </a:p>
        </p:txBody>
      </p:sp>
      <p:sp>
        <p:nvSpPr>
          <p:cNvPr id="13" name="圆角矩形标注 12"/>
          <p:cNvSpPr/>
          <p:nvPr/>
        </p:nvSpPr>
        <p:spPr>
          <a:xfrm>
            <a:off x="4923939" y="2544574"/>
            <a:ext cx="1111704" cy="450554"/>
          </a:xfrm>
          <a:prstGeom prst="wedgeRoundRectCallout">
            <a:avLst>
              <a:gd name="adj1" fmla="val -35711"/>
              <a:gd name="adj2" fmla="val 200212"/>
              <a:gd name="adj3" fmla="val 16667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钳位</a:t>
            </a:r>
          </a:p>
        </p:txBody>
      </p:sp>
    </p:spTree>
    <p:extLst>
      <p:ext uri="{BB962C8B-B14F-4D97-AF65-F5344CB8AC3E}">
        <p14:creationId xmlns:p14="http://schemas.microsoft.com/office/powerpoint/2010/main" val="184857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533400" y="1143752"/>
                <a:ext cx="11106149" cy="3478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CP=1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期间，主锁存器状态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𝑴</m:t>
                            </m:r>
                          </m:sub>
                        </m:sSub>
                      </m:e>
                    </m:ba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并没有始终跟随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的变化而变化，而是在特殊的条件下，会出现只变化一次的状况（ “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钳位” 和“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钳位” ）。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如果是干扰信号引起了“一次变化”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，并且该变化结果在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下降沿到来时将被送到触发器的输出端，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则会造成错误输出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为保证可靠性，使用主从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J-K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触发器时，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要求在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CP=1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期间输入信号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的值应保持不变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143752"/>
                <a:ext cx="11106149" cy="3478837"/>
              </a:xfrm>
              <a:prstGeom prst="rect">
                <a:avLst/>
              </a:prstGeom>
              <a:blipFill rotWithShape="1">
                <a:blip r:embed="rId3"/>
                <a:stretch>
                  <a:fillRect l="-494" r="-329" b="-14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5.4.2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J-K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p:pic>
        <p:nvPicPr>
          <p:cNvPr id="24" name="图片 2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110" y="605856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07163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边沿触发器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2652260" y="2763345"/>
            <a:ext cx="69918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5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.5.1  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边沿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D</a:t>
            </a:r>
            <a:r>
              <a:rPr lang="zh-CN" altLang="en-US" sz="32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触发器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lvl="0" indent="-28575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5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.5.2  </a:t>
            </a:r>
            <a:r>
              <a:rPr lang="zh-CN" altLang="en-US" sz="32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边沿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J-K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触发器</a:t>
            </a:r>
            <a:endParaRPr lang="zh-CN" altLang="en-US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179" y="605856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sp>
        <p:nvSpPr>
          <p:cNvPr id="12" name="平行四边形 11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5.5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59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57200" y="924677"/>
            <a:ext cx="11241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电路结构：</a:t>
            </a:r>
            <a:r>
              <a:rPr lang="zh-CN" altLang="en-US" sz="2400" b="1" dirty="0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两个钟控</a:t>
            </a:r>
            <a:r>
              <a:rPr lang="en-US" altLang="zh-CN" sz="2400" b="1" dirty="0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锁存器构成</a:t>
            </a:r>
            <a:endParaRPr lang="en-US" altLang="zh-CN" sz="2400" b="1" dirty="0">
              <a:solidFill>
                <a:srgbClr val="3859C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正边沿触发的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触发器：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又称为上跳沿触发式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5.5.1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边沿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3864614"/>
              </p:ext>
            </p:extLst>
          </p:nvPr>
        </p:nvGraphicFramePr>
        <p:xfrm>
          <a:off x="800099" y="2352127"/>
          <a:ext cx="5517099" cy="2227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912" name="Visio" r:id="rId4" imgW="3042345" imgH="1224072" progId="Visio.Drawing.11">
                  <p:embed/>
                </p:oleObj>
              </mc:Choice>
              <mc:Fallback>
                <p:oleObj name="Visio" r:id="rId4" imgW="3042345" imgH="1224072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099" y="2352127"/>
                        <a:ext cx="5517099" cy="222700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080548"/>
              </p:ext>
            </p:extLst>
          </p:nvPr>
        </p:nvGraphicFramePr>
        <p:xfrm>
          <a:off x="9899571" y="2261142"/>
          <a:ext cx="2046623" cy="1456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913" name="Visio" r:id="rId6" imgW="1134018" imgH="807840" progId="Visio.Drawing.11">
                  <p:embed/>
                </p:oleObj>
              </mc:Choice>
              <mc:Fallback>
                <p:oleObj name="Visio" r:id="rId6" imgW="1134018" imgH="80784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9571" y="2261142"/>
                        <a:ext cx="2046623" cy="145696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29"/>
          <p:cNvSpPr txBox="1"/>
          <p:nvPr/>
        </p:nvSpPr>
        <p:spPr>
          <a:xfrm>
            <a:off x="6372224" y="3641971"/>
            <a:ext cx="2251586" cy="373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）电路示意图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9835338" y="3805120"/>
            <a:ext cx="2251586" cy="373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）逻辑符号</a:t>
            </a:r>
          </a:p>
        </p:txBody>
      </p:sp>
      <p:sp>
        <p:nvSpPr>
          <p:cNvPr id="24" name="矩形 23"/>
          <p:cNvSpPr/>
          <p:nvPr/>
        </p:nvSpPr>
        <p:spPr>
          <a:xfrm>
            <a:off x="619124" y="4639010"/>
            <a:ext cx="10953749" cy="2053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 defTabSz="540000">
              <a:lnSpc>
                <a:spcPct val="13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当时钟信号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CP=0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期间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，主锁存器打开并跟随输入信号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变化而变化。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defTabSz="540000">
              <a:lnSpc>
                <a:spcPct val="13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变到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，主锁存器关闭，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en-US" altLang="zh-CN" sz="20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锁存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上跳沿来临前一时刻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的值，并传送到从锁存器的输入端。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defTabSz="540000">
              <a:lnSpc>
                <a:spcPct val="13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CP=1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期间，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从锁存器始终打开，但是由于主锁存器关闭，其输出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en-US" altLang="zh-CN" sz="20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始终保持不变，因此，从锁存器的输出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只在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变到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的瞬间发生改变。</a:t>
            </a:r>
          </a:p>
        </p:txBody>
      </p:sp>
    </p:spTree>
    <p:extLst>
      <p:ext uri="{BB962C8B-B14F-4D97-AF65-F5344CB8AC3E}">
        <p14:creationId xmlns:p14="http://schemas.microsoft.com/office/powerpoint/2010/main" val="163421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5.5.1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边沿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表格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7694166"/>
                  </p:ext>
                </p:extLst>
              </p:nvPr>
            </p:nvGraphicFramePr>
            <p:xfrm>
              <a:off x="672300" y="1994104"/>
              <a:ext cx="5691319" cy="2939845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1463667">
                      <a:extLst>
                        <a:ext uri="{9D8B030D-6E8A-4147-A177-3AD203B41FA5}">
                          <a16:colId xmlns:a16="http://schemas.microsoft.com/office/drawing/2014/main" val="1427118114"/>
                        </a:ext>
                      </a:extLst>
                    </a:gridCol>
                    <a:gridCol w="1103261">
                      <a:extLst>
                        <a:ext uri="{9D8B030D-6E8A-4147-A177-3AD203B41FA5}">
                          <a16:colId xmlns:a16="http://schemas.microsoft.com/office/drawing/2014/main" val="4091108298"/>
                        </a:ext>
                      </a:extLst>
                    </a:gridCol>
                    <a:gridCol w="1286056">
                      <a:extLst>
                        <a:ext uri="{9D8B030D-6E8A-4147-A177-3AD203B41FA5}">
                          <a16:colId xmlns:a16="http://schemas.microsoft.com/office/drawing/2014/main" val="2186045533"/>
                        </a:ext>
                      </a:extLst>
                    </a:gridCol>
                    <a:gridCol w="1838335">
                      <a:extLst>
                        <a:ext uri="{9D8B030D-6E8A-4147-A177-3AD203B41FA5}">
                          <a16:colId xmlns:a16="http://schemas.microsoft.com/office/drawing/2014/main" val="3535113328"/>
                        </a:ext>
                      </a:extLst>
                    </a:gridCol>
                  </a:tblGrid>
                  <a:tr h="58796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CP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78228" marR="178228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78228" marR="178228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kern="120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kern="1200" smtClean="0"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kern="1200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000" b="1" i="1" kern="1200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sz="2000" b="1" i="1" kern="1200" smtClean="0"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功能描述</a:t>
                          </a:r>
                        </a:p>
                      </a:txBody>
                      <a:tcPr marL="178228" marR="178228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9981701"/>
                      </a:ext>
                    </a:extLst>
                  </a:tr>
                  <a:tr h="58796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78228" marR="178228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78228" marR="178228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kern="120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kern="1200" smtClean="0"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kern="1200" smtClean="0">
                                        <a:latin typeface="Cambria Math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78228" marR="178228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39716749"/>
                      </a:ext>
                    </a:extLst>
                  </a:tr>
                  <a:tr h="58796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78228" marR="178228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78228" marR="178228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kern="120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kern="1200" smtClean="0"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kern="1200" smtClean="0">
                                        <a:latin typeface="Cambria Math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78228" marR="178228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224157509"/>
                      </a:ext>
                    </a:extLst>
                  </a:tr>
                  <a:tr h="58796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78228" marR="178228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78228" marR="178228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78228" marR="178228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复位</a:t>
                          </a:r>
                        </a:p>
                      </a:txBody>
                      <a:tcPr marL="178228" marR="178228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604279678"/>
                      </a:ext>
                    </a:extLst>
                  </a:tr>
                  <a:tr h="58796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78228" marR="178228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78228" marR="178228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78228" marR="178228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置位</a:t>
                          </a:r>
                        </a:p>
                      </a:txBody>
                      <a:tcPr marL="178228" marR="178228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588411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表格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7694166"/>
                  </p:ext>
                </p:extLst>
              </p:nvPr>
            </p:nvGraphicFramePr>
            <p:xfrm>
              <a:off x="672300" y="1994104"/>
              <a:ext cx="5691319" cy="2939845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146366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427118114"/>
                        </a:ext>
                      </a:extLst>
                    </a:gridCol>
                    <a:gridCol w="11032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4091108298"/>
                        </a:ext>
                      </a:extLst>
                    </a:gridCol>
                    <a:gridCol w="128605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86045533"/>
                        </a:ext>
                      </a:extLst>
                    </a:gridCol>
                    <a:gridCol w="183833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5113328"/>
                        </a:ext>
                      </a:extLst>
                    </a:gridCol>
                  </a:tblGrid>
                  <a:tr h="58796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CP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78228" marR="178228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78228" marR="178228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l="-199526" r="-143128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功能描述</a:t>
                          </a:r>
                        </a:p>
                      </a:txBody>
                      <a:tcPr marL="178228" marR="178228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769981701"/>
                      </a:ext>
                    </a:extLst>
                  </a:tr>
                  <a:tr h="58796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78228" marR="178228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78228" marR="178228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l="-199526" t="-98969" r="-143128" b="-2989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78228" marR="178228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739716749"/>
                      </a:ext>
                    </a:extLst>
                  </a:tr>
                  <a:tr h="58796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78228" marR="178228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78228" marR="178228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l="-199526" t="-201042" r="-143128" b="-2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78228" marR="178228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224157509"/>
                      </a:ext>
                    </a:extLst>
                  </a:tr>
                  <a:tr h="58796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78228" marR="178228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78228" marR="178228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78228" marR="178228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复位</a:t>
                          </a:r>
                        </a:p>
                      </a:txBody>
                      <a:tcPr marL="178228" marR="178228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604279678"/>
                      </a:ext>
                    </a:extLst>
                  </a:tr>
                  <a:tr h="58796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78228" marR="178228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78228" marR="178228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78228" marR="178228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置位</a:t>
                          </a:r>
                        </a:p>
                      </a:txBody>
                      <a:tcPr marL="178228" marR="178228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5884115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733352"/>
              </p:ext>
            </p:extLst>
          </p:nvPr>
        </p:nvGraphicFramePr>
        <p:xfrm>
          <a:off x="1074106" y="4452119"/>
          <a:ext cx="614725" cy="474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06" name="Visio" r:id="rId5" imgW="239608" imgH="311040" progId="Visio.Drawing.11">
                  <p:embed/>
                </p:oleObj>
              </mc:Choice>
              <mc:Fallback>
                <p:oleObj name="Visio" r:id="rId5" imgW="239608" imgH="31104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7361" b="17361"/>
                      <a:stretch>
                        <a:fillRect/>
                      </a:stretch>
                    </p:blipFill>
                    <p:spPr bwMode="auto">
                      <a:xfrm>
                        <a:off x="1074106" y="4452119"/>
                        <a:ext cx="614725" cy="4744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097967"/>
              </p:ext>
            </p:extLst>
          </p:nvPr>
        </p:nvGraphicFramePr>
        <p:xfrm>
          <a:off x="1074111" y="3768464"/>
          <a:ext cx="614725" cy="474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07" name="Visio" r:id="rId7" imgW="239608" imgH="311040" progId="Visio.Drawing.11">
                  <p:embed/>
                </p:oleObj>
              </mc:Choice>
              <mc:Fallback>
                <p:oleObj name="Visio" r:id="rId7" imgW="239608" imgH="31104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7361" b="17361"/>
                      <a:stretch>
                        <a:fillRect/>
                      </a:stretch>
                    </p:blipFill>
                    <p:spPr bwMode="auto">
                      <a:xfrm>
                        <a:off x="1074111" y="3768464"/>
                        <a:ext cx="614725" cy="4744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676131" y="1513553"/>
            <a:ext cx="483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正边沿触发的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触发器的特性表</a:t>
            </a:r>
          </a:p>
        </p:txBody>
      </p:sp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6869230"/>
              </p:ext>
            </p:extLst>
          </p:nvPr>
        </p:nvGraphicFramePr>
        <p:xfrm>
          <a:off x="6772275" y="2246364"/>
          <a:ext cx="5155338" cy="2210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08" name="Visio" r:id="rId8" imgW="2503862" imgH="1064610" progId="Visio.Drawing.11">
                  <p:embed/>
                </p:oleObj>
              </mc:Choice>
              <mc:Fallback>
                <p:oleObj name="Visio" r:id="rId8" imgW="2503862" imgH="10646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2275" y="2246364"/>
                        <a:ext cx="5155338" cy="221036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本框 29"/>
          <p:cNvSpPr txBox="1"/>
          <p:nvPr/>
        </p:nvSpPr>
        <p:spPr>
          <a:xfrm>
            <a:off x="7019925" y="1646903"/>
            <a:ext cx="43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Clr>
                <a:srgbClr val="235EB8"/>
              </a:buClr>
              <a:buFont typeface="Wingdings" panose="05000000000000000000" pitchFamily="2" charset="2"/>
              <a:buChar char="n"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边沿</a:t>
            </a:r>
            <a:r>
              <a:rPr lang="en-US" altLang="zh-CN" dirty="0"/>
              <a:t>D</a:t>
            </a:r>
            <a:r>
              <a:rPr lang="zh-CN" altLang="en-US" dirty="0"/>
              <a:t>触发器的状态转移图</a:t>
            </a:r>
          </a:p>
        </p:txBody>
      </p:sp>
      <p:sp>
        <p:nvSpPr>
          <p:cNvPr id="25" name="矩形 24"/>
          <p:cNvSpPr/>
          <p:nvPr/>
        </p:nvSpPr>
        <p:spPr>
          <a:xfrm>
            <a:off x="6772275" y="4701620"/>
            <a:ext cx="449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边沿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触发器的特性方程为：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69240"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400" b="1" kern="1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n+1</a:t>
            </a:r>
            <a:r>
              <a:rPr lang="en-US" altLang="zh-CN" sz="24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D     </a:t>
            </a:r>
            <a:endParaRPr lang="zh-CN" altLang="zh-CN" sz="2400" b="1" kern="100" dirty="0">
              <a:solidFill>
                <a:srgbClr val="FF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3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2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5.5.1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边沿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567506" y="1226882"/>
            <a:ext cx="6253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Clr>
                <a:srgbClr val="235EB8"/>
              </a:buClr>
              <a:buFont typeface="Wingdings" panose="05000000000000000000" pitchFamily="2" charset="2"/>
              <a:buChar char="n"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典型输入作用下正边沿的</a:t>
            </a:r>
            <a:r>
              <a:rPr lang="en-US" altLang="zh-CN" dirty="0"/>
              <a:t>D</a:t>
            </a:r>
            <a:r>
              <a:rPr lang="zh-CN" altLang="en-US" dirty="0"/>
              <a:t>触发器时序图</a:t>
            </a:r>
          </a:p>
        </p:txBody>
      </p:sp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157144"/>
              </p:ext>
            </p:extLst>
          </p:nvPr>
        </p:nvGraphicFramePr>
        <p:xfrm>
          <a:off x="567506" y="1894251"/>
          <a:ext cx="7148995" cy="2993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40" name="Visio" r:id="rId4" imgW="3784022" imgH="1584090" progId="Visio.Drawing.11">
                  <p:embed/>
                </p:oleObj>
              </mc:Choice>
              <mc:Fallback>
                <p:oleObj name="Visio" r:id="rId4" imgW="3784022" imgH="158409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506" y="1894251"/>
                        <a:ext cx="7148995" cy="2993922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矩形 31"/>
          <p:cNvSpPr/>
          <p:nvPr/>
        </p:nvSpPr>
        <p:spPr>
          <a:xfrm>
            <a:off x="567506" y="4999961"/>
            <a:ext cx="111387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只有一个输入端，特性方程简单，在有些情况下，用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触发器设计的电路，可能会比较复杂。</a:t>
            </a:r>
          </a:p>
        </p:txBody>
      </p:sp>
      <p:sp>
        <p:nvSpPr>
          <p:cNvPr id="2" name="矩形 1"/>
          <p:cNvSpPr/>
          <p:nvPr/>
        </p:nvSpPr>
        <p:spPr>
          <a:xfrm>
            <a:off x="7886700" y="1501996"/>
            <a:ext cx="4114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边沿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触发器的优点：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消除了约束条件，解决了空翻问题，在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有效边沿的一瞬间发生状态变化，抗干扰能力强，功能简单；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866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5.5.1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边沿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48174" y="1170346"/>
            <a:ext cx="4309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Clr>
                <a:srgbClr val="235EB8"/>
              </a:buClr>
              <a:buFont typeface="Wingdings" panose="05000000000000000000" pitchFamily="2" charset="2"/>
              <a:buChar char="n"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FF0000"/>
                </a:solidFill>
              </a:rPr>
              <a:t>集成</a:t>
            </a:r>
            <a:r>
              <a:rPr lang="en-US" altLang="zh-CN" dirty="0">
                <a:solidFill>
                  <a:srgbClr val="FF0000"/>
                </a:solidFill>
              </a:rPr>
              <a:t>D</a:t>
            </a:r>
            <a:r>
              <a:rPr lang="zh-CN" altLang="en-US" dirty="0">
                <a:solidFill>
                  <a:srgbClr val="FF0000"/>
                </a:solidFill>
              </a:rPr>
              <a:t>触发器</a:t>
            </a:r>
            <a:r>
              <a:rPr lang="en-US" altLang="zh-CN" dirty="0">
                <a:solidFill>
                  <a:srgbClr val="FF0000"/>
                </a:solidFill>
              </a:rPr>
              <a:t>74LS74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04613"/>
              </p:ext>
            </p:extLst>
          </p:nvPr>
        </p:nvGraphicFramePr>
        <p:xfrm>
          <a:off x="748174" y="1728570"/>
          <a:ext cx="4888528" cy="4373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86" name="Visio" r:id="rId4" imgW="2687931" imgH="2396088" progId="Visio.Drawing.11">
                  <p:embed/>
                </p:oleObj>
              </mc:Choice>
              <mc:Fallback>
                <p:oleObj name="Visio" r:id="rId4" imgW="2687931" imgH="239608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174" y="1728570"/>
                        <a:ext cx="4888528" cy="4373641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52"/>
              <p:cNvSpPr txBox="1"/>
              <p:nvPr/>
            </p:nvSpPr>
            <p:spPr>
              <a:xfrm>
                <a:off x="6061587" y="924677"/>
                <a:ext cx="5884607" cy="4526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74LS74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包含两个独立的带预置端和清零端、正边沿触发的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触发器；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宋体" panose="02010600030101010101" pitchFamily="2" charset="-122"/>
                          </a:rPr>
                          <m:t>𝑷𝑹</m:t>
                        </m:r>
                      </m:e>
                    </m:acc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是异步置位端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/>
                            <a:ea typeface="宋体" panose="02010600030101010101" pitchFamily="2" charset="-122"/>
                          </a:rPr>
                          <m:t>𝑪𝑳𝑹</m:t>
                        </m:r>
                      </m:e>
                    </m:acc>
                  </m:oMath>
                </a14:m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是异步清零端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，均为低电平有效，平时应保持高电平。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所谓“异步”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的置位端和清零端，是指这两个信号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不受时钟信号</a:t>
                </a:r>
                <a:r>
                  <a:rPr lang="en-US" altLang="zh-CN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的控制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，任何时间只要为低电平，就执行相应的置位或者清零操作。</a:t>
                </a:r>
              </a:p>
            </p:txBody>
          </p:sp>
        </mc:Choice>
        <mc:Fallback xmlns="">
          <p:sp>
            <p:nvSpPr>
              <p:cNvPr id="31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87" y="924677"/>
                <a:ext cx="5884607" cy="4526817"/>
              </a:xfrm>
              <a:prstGeom prst="rect">
                <a:avLst/>
              </a:prstGeom>
              <a:blipFill rotWithShape="1">
                <a:blip r:embed="rId6"/>
                <a:stretch>
                  <a:fillRect l="-828" r="-311" b="-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39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5.5.1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边沿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561771"/>
              </p:ext>
            </p:extLst>
          </p:nvPr>
        </p:nvGraphicFramePr>
        <p:xfrm>
          <a:off x="942831" y="1784554"/>
          <a:ext cx="4888528" cy="4373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64" name="Visio" r:id="rId4" imgW="2687931" imgH="2396088" progId="Visio.Drawing.11">
                  <p:embed/>
                </p:oleObj>
              </mc:Choice>
              <mc:Fallback>
                <p:oleObj name="Visio" r:id="rId4" imgW="2687931" imgH="239608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831" y="1784554"/>
                        <a:ext cx="4888528" cy="4373641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文本框 52"/>
          <p:cNvSpPr txBox="1"/>
          <p:nvPr/>
        </p:nvSpPr>
        <p:spPr>
          <a:xfrm>
            <a:off x="6061587" y="924677"/>
            <a:ext cx="58846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又称为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维持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阻塞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个与非门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G1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G4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构成钟控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R-S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锁存器，两个与非门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G5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G6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作为输入信号的引导门，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为输入信号端。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维持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阻塞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触发器利用电路内部反馈来实现边沿触发。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只在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上升沿时刻，发生状态改变，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保证了触发器的状态在时钟脉冲作用期间只变化一次。</a:t>
            </a:r>
          </a:p>
        </p:txBody>
      </p:sp>
      <p:pic>
        <p:nvPicPr>
          <p:cNvPr id="32" name="图片 31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696" y="605856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sp>
        <p:nvSpPr>
          <p:cNvPr id="9" name="文本框 29"/>
          <p:cNvSpPr txBox="1"/>
          <p:nvPr/>
        </p:nvSpPr>
        <p:spPr>
          <a:xfrm>
            <a:off x="748174" y="1170346"/>
            <a:ext cx="4309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Clr>
                <a:srgbClr val="235EB8"/>
              </a:buClr>
              <a:buFont typeface="Wingdings" panose="05000000000000000000" pitchFamily="2" charset="2"/>
              <a:buChar char="n"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FF0000"/>
                </a:solidFill>
              </a:rPr>
              <a:t>集成</a:t>
            </a:r>
            <a:r>
              <a:rPr lang="en-US" altLang="zh-CN" dirty="0">
                <a:solidFill>
                  <a:srgbClr val="FF0000"/>
                </a:solidFill>
              </a:rPr>
              <a:t>D</a:t>
            </a:r>
            <a:r>
              <a:rPr lang="zh-CN" altLang="en-US" dirty="0">
                <a:solidFill>
                  <a:srgbClr val="FF0000"/>
                </a:solidFill>
              </a:rPr>
              <a:t>触发器</a:t>
            </a:r>
            <a:r>
              <a:rPr lang="en-US" altLang="zh-CN" dirty="0">
                <a:solidFill>
                  <a:srgbClr val="FF0000"/>
                </a:solidFill>
              </a:rPr>
              <a:t>74LS74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26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504823" y="1019927"/>
                <a:ext cx="11249027" cy="2863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J-K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触发器特点：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输入信号有两个（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），没有约束条件，便于设计电路。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主从式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J-K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触发器：</a:t>
                </a:r>
                <a:r>
                  <a:rPr lang="zh-CN" altLang="en-US" sz="2400" b="1" dirty="0">
                    <a:solidFill>
                      <a:srgbClr val="3859C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存在“一次变化”问题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，因此，为提高触发器的抗干扰性和可靠性，可以设计成边沿触发的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J-K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触发器。</a:t>
                </a: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边沿触发的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J-K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触发器：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边沿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触发器改造，输入端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B050"/>
                        </a:solidFill>
                        <a:latin typeface="Cambria Math"/>
                        <a:ea typeface="宋体" panose="02010600030101010101" pitchFamily="2" charset="-122"/>
                      </a:rPr>
                      <m:t>𝑫</m:t>
                    </m:r>
                    <m:r>
                      <a:rPr lang="en-US" altLang="zh-CN" sz="2400" b="1" i="1" smtClean="0">
                        <a:solidFill>
                          <a:srgbClr val="00B050"/>
                        </a:solidFill>
                        <a:latin typeface="Cambria Math"/>
                        <a:ea typeface="宋体" panose="02010600030101010101" pitchFamily="2" charset="-122"/>
                      </a:rPr>
                      <m:t>= </m:t>
                    </m:r>
                    <m:r>
                      <a:rPr lang="en-US" altLang="zh-CN" sz="2400" b="1" i="1" smtClean="0">
                        <a:solidFill>
                          <a:srgbClr val="00B050"/>
                        </a:solidFill>
                        <a:latin typeface="Cambria Math"/>
                        <a:ea typeface="宋体" panose="02010600030101010101" pitchFamily="2" charset="-122"/>
                      </a:rPr>
                      <m:t>𝑱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solidFill>
                              <a:srgbClr val="00B050"/>
                            </a:solidFill>
                            <a:effectLst/>
                            <a:latin typeface="Cambria Math"/>
                            <a:ea typeface="宋体" panose="02010600030101010101" pitchFamily="2" charset="-122"/>
                          </a:rPr>
                          <m:t>𝑸</m:t>
                        </m:r>
                      </m:e>
                    </m:acc>
                    <m:r>
                      <a:rPr lang="en-US" altLang="zh-CN" sz="2400" b="1" i="1">
                        <a:solidFill>
                          <a:srgbClr val="00B050"/>
                        </a:solidFill>
                        <a:effectLst/>
                        <a:latin typeface="Cambria Math"/>
                        <a:ea typeface="宋体" panose="02010600030101010101" pitchFamily="2" charset="-122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solidFill>
                              <a:srgbClr val="00B050"/>
                            </a:solidFill>
                            <a:effectLst/>
                            <a:latin typeface="Cambria Math"/>
                            <a:ea typeface="宋体" panose="02010600030101010101" pitchFamily="2" charset="-122"/>
                          </a:rPr>
                          <m:t>𝑲</m:t>
                        </m:r>
                      </m:e>
                    </m:acc>
                    <m:r>
                      <a:rPr lang="en-US" altLang="zh-CN" sz="2400" b="1" i="1">
                        <a:solidFill>
                          <a:srgbClr val="00B050"/>
                        </a:solidFill>
                        <a:effectLst/>
                        <a:latin typeface="Cambria Math"/>
                        <a:ea typeface="宋体" panose="02010600030101010101" pitchFamily="2" charset="-122"/>
                      </a:rPr>
                      <m:t>𝑸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，在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脉冲的下跳沿，边沿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锁存器采样输入信号，并得到下一个输出状态。</a:t>
                </a: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3" y="1019927"/>
                <a:ext cx="11249027" cy="2863476"/>
              </a:xfrm>
              <a:prstGeom prst="rect">
                <a:avLst/>
              </a:prstGeom>
              <a:blipFill rotWithShape="1">
                <a:blip r:embed="rId4"/>
                <a:stretch>
                  <a:fillRect l="-488" b="-17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5.5.2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边沿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J-K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p:sp>
        <p:nvSpPr>
          <p:cNvPr id="28" name="文本框 29"/>
          <p:cNvSpPr txBox="1"/>
          <p:nvPr/>
        </p:nvSpPr>
        <p:spPr>
          <a:xfrm>
            <a:off x="838057" y="6403717"/>
            <a:ext cx="61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基于边沿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触发器的边沿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J-K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触发器的功能等效结构图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30"/>
          <p:cNvSpPr txBox="1"/>
          <p:nvPr/>
        </p:nvSpPr>
        <p:spPr>
          <a:xfrm>
            <a:off x="7467599" y="6419844"/>
            <a:ext cx="367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）负边沿触发的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J-K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触发器符号</a:t>
            </a:r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016083"/>
              </p:ext>
            </p:extLst>
          </p:nvPr>
        </p:nvGraphicFramePr>
        <p:xfrm>
          <a:off x="1308319" y="3884750"/>
          <a:ext cx="4901981" cy="2436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439" name="Visio" r:id="rId5" imgW="2741309" imgH="1356696" progId="Visio.Drawing.11">
                  <p:embed/>
                </p:oleObj>
              </mc:Choice>
              <mc:Fallback>
                <p:oleObj name="Visio" r:id="rId5" imgW="2741309" imgH="135669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8319" y="3884750"/>
                        <a:ext cx="4901981" cy="243680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6006627"/>
              </p:ext>
            </p:extLst>
          </p:nvPr>
        </p:nvGraphicFramePr>
        <p:xfrm>
          <a:off x="7869038" y="4873008"/>
          <a:ext cx="2150210" cy="1530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440" name="Visio" r:id="rId7" imgW="1134018" imgH="807840" progId="Visio.Drawing.11">
                  <p:embed/>
                </p:oleObj>
              </mc:Choice>
              <mc:Fallback>
                <p:oleObj name="Visio" r:id="rId7" imgW="1134018" imgH="8078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9038" y="4873008"/>
                        <a:ext cx="2150210" cy="1530709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本框 28"/>
          <p:cNvSpPr txBox="1"/>
          <p:nvPr/>
        </p:nvSpPr>
        <p:spPr>
          <a:xfrm>
            <a:off x="7198918" y="4303393"/>
            <a:ext cx="2990112" cy="383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负边沿触发的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J-K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</a:p>
        </p:txBody>
      </p:sp>
    </p:spTree>
    <p:extLst>
      <p:ext uri="{BB962C8B-B14F-4D97-AF65-F5344CB8AC3E}">
        <p14:creationId xmlns:p14="http://schemas.microsoft.com/office/powerpoint/2010/main" val="269460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847975" y="1239002"/>
            <a:ext cx="5754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负边沿触发的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J-K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触发器的功能特性表</a:t>
            </a: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5.5.2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边沿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J-K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表格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7968251"/>
                  </p:ext>
                </p:extLst>
              </p:nvPr>
            </p:nvGraphicFramePr>
            <p:xfrm>
              <a:off x="2998408" y="2032488"/>
              <a:ext cx="6470056" cy="3586646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1177189">
                      <a:extLst>
                        <a:ext uri="{9D8B030D-6E8A-4147-A177-3AD203B41FA5}">
                          <a16:colId xmlns:a16="http://schemas.microsoft.com/office/drawing/2014/main" val="1501092196"/>
                        </a:ext>
                      </a:extLst>
                    </a:gridCol>
                    <a:gridCol w="1177189">
                      <a:extLst>
                        <a:ext uri="{9D8B030D-6E8A-4147-A177-3AD203B41FA5}">
                          <a16:colId xmlns:a16="http://schemas.microsoft.com/office/drawing/2014/main" val="2400878020"/>
                        </a:ext>
                      </a:extLst>
                    </a:gridCol>
                    <a:gridCol w="1177189">
                      <a:extLst>
                        <a:ext uri="{9D8B030D-6E8A-4147-A177-3AD203B41FA5}">
                          <a16:colId xmlns:a16="http://schemas.microsoft.com/office/drawing/2014/main" val="2777533779"/>
                        </a:ext>
                      </a:extLst>
                    </a:gridCol>
                    <a:gridCol w="1177189">
                      <a:extLst>
                        <a:ext uri="{9D8B030D-6E8A-4147-A177-3AD203B41FA5}">
                          <a16:colId xmlns:a16="http://schemas.microsoft.com/office/drawing/2014/main" val="2604313271"/>
                        </a:ext>
                      </a:extLst>
                    </a:gridCol>
                    <a:gridCol w="1761300">
                      <a:extLst>
                        <a:ext uri="{9D8B030D-6E8A-4147-A177-3AD203B41FA5}">
                          <a16:colId xmlns:a16="http://schemas.microsoft.com/office/drawing/2014/main" val="2562458445"/>
                        </a:ext>
                      </a:extLst>
                    </a:gridCol>
                  </a:tblGrid>
                  <a:tr h="5123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CP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J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kern="120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kern="1200" smtClean="0"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kern="1200" smtClean="0"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000" b="1" i="1" kern="1200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sz="2000" b="1" i="1" kern="1200" smtClean="0"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功能描述</a:t>
                          </a:r>
                        </a:p>
                      </a:txBody>
                      <a:tcPr marL="138341" marR="13834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73187922"/>
                      </a:ext>
                    </a:extLst>
                  </a:tr>
                  <a:tr h="5123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kern="120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kern="1200" smtClean="0"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kern="1200" smtClean="0">
                                        <a:latin typeface="Cambria Math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38341" marR="13834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7854044"/>
                      </a:ext>
                    </a:extLst>
                  </a:tr>
                  <a:tr h="5123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kern="120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kern="1200" smtClean="0"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kern="1200" smtClean="0">
                                        <a:latin typeface="Cambria Math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38341" marR="13834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54393523"/>
                      </a:ext>
                    </a:extLst>
                  </a:tr>
                  <a:tr h="5123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kern="120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kern="1200" smtClean="0"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kern="1200" smtClean="0">
                                        <a:latin typeface="Cambria Math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38341" marR="13834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6134200"/>
                      </a:ext>
                    </a:extLst>
                  </a:tr>
                  <a:tr h="5123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复位</a:t>
                          </a:r>
                        </a:p>
                      </a:txBody>
                      <a:tcPr marL="138341" marR="13834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74773849"/>
                      </a:ext>
                    </a:extLst>
                  </a:tr>
                  <a:tr h="5123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置位</a:t>
                          </a:r>
                        </a:p>
                      </a:txBody>
                      <a:tcPr marL="138341" marR="13834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27494195"/>
                      </a:ext>
                    </a:extLst>
                  </a:tr>
                  <a:tr h="5123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ar>
                                  <m:barPr>
                                    <m:pos m:val="top"/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barPr>
                                  <m:e>
                                    <m:sSup>
                                      <m:sSupPr>
                                        <m:ctrlPr>
                                          <a:rPr lang="en-US" altLang="zh-CN" sz="2000" b="1" i="1" kern="120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b="1" i="1" kern="1200" smtClean="0">
                                            <a:latin typeface="Cambria Math"/>
                                          </a:rPr>
                                          <m:t>𝑸</m:t>
                                        </m:r>
                                      </m:e>
                                      <m:sup>
                                        <m:r>
                                          <a:rPr lang="en-US" altLang="zh-CN" sz="2000" b="1" i="1" kern="1200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p>
                                    </m:sSup>
                                  </m:e>
                                </m:bar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翻转</a:t>
                          </a:r>
                        </a:p>
                      </a:txBody>
                      <a:tcPr marL="138341" marR="13834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5144731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表格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7968251"/>
                  </p:ext>
                </p:extLst>
              </p:nvPr>
            </p:nvGraphicFramePr>
            <p:xfrm>
              <a:off x="2998408" y="2032488"/>
              <a:ext cx="6470056" cy="3586646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117718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501092196"/>
                        </a:ext>
                      </a:extLst>
                    </a:gridCol>
                    <a:gridCol w="117718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400878020"/>
                        </a:ext>
                      </a:extLst>
                    </a:gridCol>
                    <a:gridCol w="117718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777533779"/>
                        </a:ext>
                      </a:extLst>
                    </a:gridCol>
                    <a:gridCol w="117718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604313271"/>
                        </a:ext>
                      </a:extLst>
                    </a:gridCol>
                    <a:gridCol w="17613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562458445"/>
                        </a:ext>
                      </a:extLst>
                    </a:gridCol>
                  </a:tblGrid>
                  <a:tr h="5123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CP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J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l="-300518" r="-150259" b="-605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功能描述</a:t>
                          </a:r>
                        </a:p>
                      </a:txBody>
                      <a:tcPr marL="138341" marR="13834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73187922"/>
                      </a:ext>
                    </a:extLst>
                  </a:tr>
                  <a:tr h="5123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l="-300518" t="-100000" r="-150259" b="-505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38341" marR="13834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137854044"/>
                      </a:ext>
                    </a:extLst>
                  </a:tr>
                  <a:tr h="5123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16143" marR="11614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l="-300518" t="-200000" r="-150259" b="-405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38341" marR="13834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54393523"/>
                      </a:ext>
                    </a:extLst>
                  </a:tr>
                  <a:tr h="5123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38341" marR="13834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l="-300518" t="-296471" r="-150259" b="-3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38341" marR="13834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026134200"/>
                      </a:ext>
                    </a:extLst>
                  </a:tr>
                  <a:tr h="5123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复位</a:t>
                          </a:r>
                        </a:p>
                      </a:txBody>
                      <a:tcPr marL="138341" marR="13834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74773849"/>
                      </a:ext>
                    </a:extLst>
                  </a:tr>
                  <a:tr h="5123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置位</a:t>
                          </a:r>
                        </a:p>
                      </a:txBody>
                      <a:tcPr marL="138341" marR="13834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27494195"/>
                      </a:ext>
                    </a:extLst>
                  </a:tr>
                  <a:tr h="5123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8341" marR="13834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38341" marR="13834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l="-300518" t="-601190" r="-150259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翻转</a:t>
                          </a:r>
                        </a:p>
                      </a:txBody>
                      <a:tcPr marL="138341" marR="13834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51447312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6182038"/>
              </p:ext>
            </p:extLst>
          </p:nvPr>
        </p:nvGraphicFramePr>
        <p:xfrm>
          <a:off x="3396691" y="5184972"/>
          <a:ext cx="400297" cy="368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17" name="Visio" r:id="rId5" imgW="200169" imgH="324270" progId="Visio.Drawing.11">
                  <p:embed/>
                </p:oleObj>
              </mc:Choice>
              <mc:Fallback>
                <p:oleObj name="Visio" r:id="rId5" imgW="200169" imgH="32427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2203" b="22203"/>
                      <a:stretch>
                        <a:fillRect/>
                      </a:stretch>
                    </p:blipFill>
                    <p:spPr bwMode="auto">
                      <a:xfrm>
                        <a:off x="3396691" y="5184972"/>
                        <a:ext cx="400297" cy="3682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0775322"/>
              </p:ext>
            </p:extLst>
          </p:nvPr>
        </p:nvGraphicFramePr>
        <p:xfrm>
          <a:off x="3396695" y="4683535"/>
          <a:ext cx="400297" cy="368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18" name="Visio" r:id="rId7" imgW="200169" imgH="324270" progId="Visio.Drawing.11">
                  <p:embed/>
                </p:oleObj>
              </mc:Choice>
              <mc:Fallback>
                <p:oleObj name="Visio" r:id="rId7" imgW="200169" imgH="32427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2203" b="22203"/>
                      <a:stretch>
                        <a:fillRect/>
                      </a:stretch>
                    </p:blipFill>
                    <p:spPr bwMode="auto">
                      <a:xfrm>
                        <a:off x="3396695" y="4683535"/>
                        <a:ext cx="400297" cy="3682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130031"/>
              </p:ext>
            </p:extLst>
          </p:nvPr>
        </p:nvGraphicFramePr>
        <p:xfrm>
          <a:off x="3396691" y="4182082"/>
          <a:ext cx="400297" cy="368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19" name="Visio" r:id="rId8" imgW="200169" imgH="324270" progId="Visio.Drawing.11">
                  <p:embed/>
                </p:oleObj>
              </mc:Choice>
              <mc:Fallback>
                <p:oleObj name="Visio" r:id="rId8" imgW="200169" imgH="32427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2203" b="22203"/>
                      <a:stretch>
                        <a:fillRect/>
                      </a:stretch>
                    </p:blipFill>
                    <p:spPr bwMode="auto">
                      <a:xfrm>
                        <a:off x="3396691" y="4182082"/>
                        <a:ext cx="400297" cy="3682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7821263"/>
              </p:ext>
            </p:extLst>
          </p:nvPr>
        </p:nvGraphicFramePr>
        <p:xfrm>
          <a:off x="3396685" y="3665885"/>
          <a:ext cx="400297" cy="368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20" name="Visio" r:id="rId9" imgW="200169" imgH="324270" progId="Visio.Drawing.11">
                  <p:embed/>
                </p:oleObj>
              </mc:Choice>
              <mc:Fallback>
                <p:oleObj name="Visio" r:id="rId9" imgW="200169" imgH="32427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2203" b="22203"/>
                      <a:stretch>
                        <a:fillRect/>
                      </a:stretch>
                    </p:blipFill>
                    <p:spPr bwMode="auto">
                      <a:xfrm>
                        <a:off x="3396685" y="3665885"/>
                        <a:ext cx="400297" cy="3682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63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581025" y="983667"/>
            <a:ext cx="1102995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双稳态元件：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具有两个稳定状态“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0”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和“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1”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、具有记忆功能的时序电路元件。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5.1.1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12057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双稳态元件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6794488"/>
              </p:ext>
            </p:extLst>
          </p:nvPr>
        </p:nvGraphicFramePr>
        <p:xfrm>
          <a:off x="752167" y="4260176"/>
          <a:ext cx="2610465" cy="2043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05" name="Visio" r:id="rId4" imgW="1268004" imgH="994680" progId="Visio.Drawing.11">
                  <p:embed/>
                </p:oleObj>
              </mc:Choice>
              <mc:Fallback>
                <p:oleObj name="Visio" r:id="rId4" imgW="1268004" imgH="99468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167" y="4260176"/>
                        <a:ext cx="2610465" cy="2043826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52"/>
              <p:cNvSpPr txBox="1"/>
              <p:nvPr/>
            </p:nvSpPr>
            <p:spPr>
              <a:xfrm>
                <a:off x="581024" y="1577555"/>
                <a:ext cx="10868025" cy="231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最简单的双稳态元件：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没有输入，只有两个输出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 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1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</m:acc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特点：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由门电路构成，存在反馈回路；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稳态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Q=0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</m:acc>
                  </m:oMath>
                </a14:m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=1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</a:t>
                </a:r>
                <a:r>
                  <a:rPr lang="en-US" altLang="zh-CN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0”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稳态</a:t>
                </a:r>
                <a:endParaRPr lang="en-US" altLang="zh-CN" sz="2400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稳态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Q=1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</m:acc>
                  </m:oMath>
                </a14:m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</a:t>
                </a:r>
                <a:r>
                  <a:rPr lang="en-US" altLang="zh-CN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1”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稳态</a:t>
                </a:r>
                <a:endParaRPr lang="en-US" altLang="zh-CN" sz="2400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4" y="1577555"/>
                <a:ext cx="10868025" cy="2315827"/>
              </a:xfrm>
              <a:prstGeom prst="rect">
                <a:avLst/>
              </a:prstGeom>
              <a:blipFill rotWithShape="1">
                <a:blip r:embed="rId6"/>
                <a:stretch>
                  <a:fillRect l="-449" b="-2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3635170" y="4130126"/>
            <a:ext cx="79758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最简单的双稳态元件</a:t>
            </a:r>
          </a:p>
          <a:p>
            <a:pPr marL="342900" lvl="0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每次上电后的初始状态是不可预测的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且不可更改，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没有实用价值。</a:t>
            </a:r>
          </a:p>
        </p:txBody>
      </p:sp>
    </p:spTree>
    <p:extLst>
      <p:ext uri="{BB962C8B-B14F-4D97-AF65-F5344CB8AC3E}">
        <p14:creationId xmlns:p14="http://schemas.microsoft.com/office/powerpoint/2010/main" val="216533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67506" y="1143751"/>
            <a:ext cx="625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2pPr marL="342900" lvl="1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  <a:defRPr sz="2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en-US" altLang="zh-CN" dirty="0"/>
              <a:t>	</a:t>
            </a:r>
            <a:r>
              <a:rPr lang="zh-CN" altLang="en-US" dirty="0"/>
              <a:t>负边沿触发的</a:t>
            </a:r>
            <a:r>
              <a:rPr lang="en-US" altLang="zh-CN" dirty="0"/>
              <a:t>J-K</a:t>
            </a:r>
            <a:r>
              <a:rPr lang="zh-CN" altLang="en-US" dirty="0"/>
              <a:t>触发器的典型时序图</a:t>
            </a: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5.5.2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边沿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J-K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255620"/>
              </p:ext>
            </p:extLst>
          </p:nvPr>
        </p:nvGraphicFramePr>
        <p:xfrm>
          <a:off x="378901" y="2030361"/>
          <a:ext cx="7714941" cy="340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52" name="Visio" r:id="rId4" imgW="3581423" imgH="1584090" progId="Visio.Drawing.11">
                  <p:embed/>
                </p:oleObj>
              </mc:Choice>
              <mc:Fallback>
                <p:oleObj name="Visio" r:id="rId4" imgW="3581423" imgH="158409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901" y="2030361"/>
                        <a:ext cx="7714941" cy="340677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8181976" y="1350913"/>
            <a:ext cx="385762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边沿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J-K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消除了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钳位和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钳位引起的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“一次变化”问题，也不存在输入有约束条件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的限制，因此，很快取代了脉冲式触发的触发器（主从式触发器）。</a:t>
            </a:r>
          </a:p>
        </p:txBody>
      </p:sp>
    </p:spTree>
    <p:extLst>
      <p:ext uri="{BB962C8B-B14F-4D97-AF65-F5344CB8AC3E}">
        <p14:creationId xmlns:p14="http://schemas.microsoft.com/office/powerpoint/2010/main" val="103277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514348" y="1172327"/>
                <a:ext cx="6657977" cy="3971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集成正边沿触发的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J-K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触发器：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74LS109</a:t>
                </a:r>
              </a:p>
              <a:p>
                <a:pPr marL="800100" lvl="2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其输入端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是低电压有效，因此又称为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CC"/>
                        </a:solidFill>
                        <a:latin typeface="Cambria Math"/>
                        <a:ea typeface="宋体" panose="02010600030101010101" pitchFamily="2" charset="-122"/>
                      </a:rPr>
                      <m:t>𝑱</m:t>
                    </m:r>
                    <m:r>
                      <a:rPr lang="en-US" altLang="zh-CN" sz="2400" b="1" i="1" smtClean="0">
                        <a:solidFill>
                          <a:srgbClr val="0000CC"/>
                        </a:solidFill>
                        <a:latin typeface="Cambria Math"/>
                        <a:ea typeface="宋体" panose="02010600030101010101" pitchFamily="2" charset="-122"/>
                      </a:rPr>
                      <m:t>−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/>
                            <a:ea typeface="宋体" panose="02010600030101010101" pitchFamily="2" charset="-122"/>
                          </a:rPr>
                          <m:t>𝑲</m:t>
                        </m:r>
                      </m:e>
                    </m:acc>
                  </m:oMath>
                </a14:m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2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74LS109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内部设计与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74LS74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（正边沿触发的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触发器）很相似，就是将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输入引脚处，用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CC"/>
                        </a:solidFill>
                        <a:latin typeface="Cambria Math"/>
                        <a:ea typeface="宋体" panose="02010600030101010101" pitchFamily="2" charset="-122"/>
                      </a:rPr>
                      <m:t>𝑱</m:t>
                    </m:r>
                    <m:r>
                      <a:rPr lang="en-US" altLang="zh-CN" sz="2400" b="1" i="1" smtClean="0">
                        <a:solidFill>
                          <a:srgbClr val="0000CC"/>
                        </a:solidFill>
                        <a:latin typeface="Cambria Math"/>
                        <a:ea typeface="宋体" panose="02010600030101010101" pitchFamily="2" charset="-122"/>
                      </a:rPr>
                      <m:t>−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latin typeface="Cambria Math"/>
                            <a:ea typeface="宋体" panose="02010600030101010101" pitchFamily="2" charset="-122"/>
                          </a:rPr>
                          <m:t>𝑲</m:t>
                        </m:r>
                      </m:e>
                    </m:acc>
                  </m:oMath>
                </a14:m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触发器的特征方程来替代，即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D=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/>
                        <a:ea typeface="宋体" panose="02010600030101010101" pitchFamily="2" charset="-122"/>
                      </a:rPr>
                      <m:t> 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/>
                        <a:ea typeface="宋体" panose="02010600030101010101" pitchFamily="2" charset="-122"/>
                      </a:rPr>
                      <m:t>𝑱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宋体" panose="02010600030101010101" pitchFamily="2" charset="-122"/>
                          </a:rPr>
                          <m:t>𝑸</m:t>
                        </m:r>
                      </m:e>
                    </m:acc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/>
                        <a:ea typeface="宋体" panose="02010600030101010101" pitchFamily="2" charset="-122"/>
                      </a:rPr>
                      <m:t>+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/>
                        <a:ea typeface="宋体" panose="02010600030101010101" pitchFamily="2" charset="-122"/>
                      </a:rPr>
                      <m:t>𝑲𝑸</m:t>
                    </m:r>
                  </m:oMath>
                </a14:m>
                <a:endPara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48" y="1172327"/>
                <a:ext cx="6657977" cy="3971472"/>
              </a:xfrm>
              <a:prstGeom prst="rect">
                <a:avLst/>
              </a:prstGeom>
              <a:blipFill rotWithShape="1">
                <a:blip r:embed="rId4"/>
                <a:stretch>
                  <a:fillRect l="-732" r="-1281" b="-9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5.5.2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边沿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J-K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32"/>
              <p:cNvSpPr txBox="1"/>
              <p:nvPr/>
            </p:nvSpPr>
            <p:spPr>
              <a:xfrm>
                <a:off x="6901938" y="5927923"/>
                <a:ext cx="4804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正边沿触发的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/>
                        <a:ea typeface="宋体" panose="02010600030101010101" pitchFamily="2" charset="-122"/>
                      </a:rPr>
                      <m:t>𝑱</m:t>
                    </m:r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/>
                        <a:ea typeface="宋体" panose="02010600030101010101" pitchFamily="2" charset="-122"/>
                      </a:rPr>
                      <m:t>−</m:t>
                    </m:r>
                    <m:acc>
                      <m:accPr>
                        <m:chr m:val="̅"/>
                        <m:ctrlPr>
                          <a:rPr lang="zh-CN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/>
                            <a:ea typeface="宋体" panose="02010600030101010101" pitchFamily="2" charset="-122"/>
                          </a:rPr>
                          <m:t>𝑲</m:t>
                        </m:r>
                      </m:e>
                    </m:acc>
                  </m:oMath>
                </a14:m>
                <a:r>
                  <a:rPr lang="zh-CN" altLang="en-US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74LS109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内部结构</a:t>
                </a:r>
              </a:p>
            </p:txBody>
          </p:sp>
        </mc:Choice>
        <mc:Fallback xmlns="">
          <p:sp>
            <p:nvSpPr>
              <p:cNvPr id="6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938" y="5927923"/>
                <a:ext cx="4804288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015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906807"/>
              </p:ext>
            </p:extLst>
          </p:nvPr>
        </p:nvGraphicFramePr>
        <p:xfrm>
          <a:off x="7434109" y="1175186"/>
          <a:ext cx="4424516" cy="4633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709" name="Visio" r:id="rId6" imgW="2718618" imgH="2855088" progId="Visio.Drawing.11">
                  <p:embed/>
                </p:oleObj>
              </mc:Choice>
              <mc:Fallback>
                <p:oleObj name="Visio" r:id="rId6" imgW="2718618" imgH="285508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4109" y="1175186"/>
                        <a:ext cx="4424516" cy="463361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335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5.5.2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边沿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J-K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p:sp>
        <p:nvSpPr>
          <p:cNvPr id="31" name="文本框 52"/>
          <p:cNvSpPr txBox="1"/>
          <p:nvPr/>
        </p:nvSpPr>
        <p:spPr>
          <a:xfrm>
            <a:off x="657225" y="1172327"/>
            <a:ext cx="109870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J-K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触发器使用不如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触发器广泛，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因为大部分的可编程器件中都包含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触发器而不是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J-K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触发器，且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触发器设计时序电路的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比较简单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J-K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触发器激励方程比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触发器简单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J-K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触发器有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两个输入端，比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触发器的一个输入端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能够产生更多的逻辑控制组合。</a:t>
            </a:r>
          </a:p>
        </p:txBody>
      </p:sp>
      <p:pic>
        <p:nvPicPr>
          <p:cNvPr id="34" name="图片 3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110" y="605856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6175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其他触发器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3979615" y="2689603"/>
            <a:ext cx="69918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5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.6.1  </a:t>
            </a:r>
            <a:r>
              <a:rPr lang="en-US" altLang="zh-CN" sz="32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T</a:t>
            </a:r>
            <a:r>
              <a:rPr lang="zh-CN" altLang="en-US" sz="32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触发器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lvl="0" indent="-28575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5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.6.2   T'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触发器</a:t>
            </a:r>
            <a:endParaRPr lang="zh-CN" altLang="en-US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179" y="605856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sp>
        <p:nvSpPr>
          <p:cNvPr id="12" name="平行四边形 11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5.6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29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438149" y="1019927"/>
                <a:ext cx="11353801" cy="3136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触发器的激励输入信号为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2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T=0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+1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400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n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，保持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2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T=1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+1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400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FF0000"/>
                                </a:solidFill>
                                <a:effectLst/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FF0000"/>
                                </a:solidFill>
                                <a:effectLst/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n</m:t>
                            </m:r>
                          </m:sup>
                        </m:sSup>
                      </m:e>
                    </m:acc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，翻转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一般没有专门的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触发器，它通常是将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J-K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触发器的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输入端并接在一起，作为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输入端，从而构成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触发器。</a:t>
                </a: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49" y="1019927"/>
                <a:ext cx="11353801" cy="3136628"/>
              </a:xfrm>
              <a:prstGeom prst="rect">
                <a:avLst/>
              </a:prstGeom>
              <a:blipFill rotWithShape="1">
                <a:blip r:embed="rId4"/>
                <a:stretch>
                  <a:fillRect l="-483" r="-537" b="-13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5.6.1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370061"/>
              </p:ext>
            </p:extLst>
          </p:nvPr>
        </p:nvGraphicFramePr>
        <p:xfrm>
          <a:off x="2556386" y="4333568"/>
          <a:ext cx="2585272" cy="184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15" name="Visio" r:id="rId5" imgW="1134018" imgH="807840" progId="Visio.Drawing.11">
                  <p:embed/>
                </p:oleObj>
              </mc:Choice>
              <mc:Fallback>
                <p:oleObj name="Visio" r:id="rId5" imgW="1134018" imgH="80784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6386" y="4333568"/>
                        <a:ext cx="2585272" cy="184042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017821"/>
              </p:ext>
            </p:extLst>
          </p:nvPr>
        </p:nvGraphicFramePr>
        <p:xfrm>
          <a:off x="6941885" y="4520988"/>
          <a:ext cx="2844287" cy="1515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16" name="Visio" r:id="rId7" imgW="1507882" imgH="807840" progId="Visio.Drawing.11">
                  <p:embed/>
                </p:oleObj>
              </mc:Choice>
              <mc:Fallback>
                <p:oleObj name="Visio" r:id="rId7" imgW="1507882" imgH="80784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1885" y="4520988"/>
                        <a:ext cx="2844287" cy="1515961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2580916" y="6323971"/>
            <a:ext cx="254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触发器逻辑符号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6941885" y="6323971"/>
            <a:ext cx="31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J-K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触发器构成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</a:p>
        </p:txBody>
      </p:sp>
    </p:spTree>
    <p:extLst>
      <p:ext uri="{BB962C8B-B14F-4D97-AF65-F5344CB8AC3E}">
        <p14:creationId xmlns:p14="http://schemas.microsoft.com/office/powerpoint/2010/main" val="270954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5.6.1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表格 2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1074588"/>
                  </p:ext>
                </p:extLst>
              </p:nvPr>
            </p:nvGraphicFramePr>
            <p:xfrm>
              <a:off x="637887" y="1684197"/>
              <a:ext cx="5639088" cy="2660845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895638">
                      <a:extLst>
                        <a:ext uri="{9D8B030D-6E8A-4147-A177-3AD203B41FA5}">
                          <a16:colId xmlns:a16="http://schemas.microsoft.com/office/drawing/2014/main" val="2177006938"/>
                        </a:ext>
                      </a:extLst>
                    </a:gridCol>
                    <a:gridCol w="971550">
                      <a:extLst>
                        <a:ext uri="{9D8B030D-6E8A-4147-A177-3AD203B41FA5}">
                          <a16:colId xmlns:a16="http://schemas.microsoft.com/office/drawing/2014/main" val="99873849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3770894512"/>
                        </a:ext>
                      </a:extLst>
                    </a:gridCol>
                    <a:gridCol w="1181100">
                      <a:extLst>
                        <a:ext uri="{9D8B030D-6E8A-4147-A177-3AD203B41FA5}">
                          <a16:colId xmlns:a16="http://schemas.microsoft.com/office/drawing/2014/main" val="1635813344"/>
                        </a:ext>
                      </a:extLst>
                    </a:gridCol>
                    <a:gridCol w="1485900">
                      <a:extLst>
                        <a:ext uri="{9D8B030D-6E8A-4147-A177-3AD203B41FA5}">
                          <a16:colId xmlns:a16="http://schemas.microsoft.com/office/drawing/2014/main" val="1498976404"/>
                        </a:ext>
                      </a:extLst>
                    </a:gridCol>
                  </a:tblGrid>
                  <a:tr h="53216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ar>
                                  <m:barPr>
                                    <m:pos m:val="top"/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p>
                                      <m:sSupPr>
                                        <m:ctrlPr>
                                          <a:rPr lang="en-US" altLang="zh-CN" sz="20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b="1" i="1" kern="100" smtClean="0">
                                            <a:effectLst/>
                                            <a:latin typeface="Cambria Math"/>
                                          </a:rPr>
                                          <m:t>𝑸</m:t>
                                        </m:r>
                                      </m:e>
                                      <m:sup>
                                        <m:r>
                                          <a:rPr lang="en-US" altLang="zh-CN" sz="2000" b="1" i="1" kern="100" smtClean="0">
                                            <a:effectLst/>
                                            <a:latin typeface="Cambria Math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sz="2000" b="1" i="1" kern="100" smtClean="0">
                                            <a:effectLst/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2000" b="1" i="1" kern="100" smtClean="0">
                                            <a:effectLst/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p>
                                    </m:sSup>
                                  </m:e>
                                </m:bar>
                              </m:oMath>
                            </m:oMathPara>
                          </a14:m>
                          <a:endParaRPr lang="zh-CN" alt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功能描述</a:t>
                          </a:r>
                        </a:p>
                      </a:txBody>
                      <a:tcPr marL="134593" marR="13459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219019601"/>
                      </a:ext>
                    </a:extLst>
                  </a:tr>
                  <a:tr h="53216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34593" marR="13459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280355763"/>
                      </a:ext>
                    </a:extLst>
                  </a:tr>
                  <a:tr h="53216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34593" marR="13459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35762967"/>
                      </a:ext>
                    </a:extLst>
                  </a:tr>
                  <a:tr h="53216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翻转</a:t>
                          </a:r>
                        </a:p>
                      </a:txBody>
                      <a:tcPr marL="134593" marR="13459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29921241"/>
                      </a:ext>
                    </a:extLst>
                  </a:tr>
                  <a:tr h="53216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翻转</a:t>
                          </a:r>
                        </a:p>
                      </a:txBody>
                      <a:tcPr marL="134593" marR="13459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5847277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表格 2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1074588"/>
                  </p:ext>
                </p:extLst>
              </p:nvPr>
            </p:nvGraphicFramePr>
            <p:xfrm>
              <a:off x="637887" y="1684197"/>
              <a:ext cx="5639088" cy="2660845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8956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177006938"/>
                        </a:ext>
                      </a:extLst>
                    </a:gridCol>
                    <a:gridCol w="97155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99873849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770894512"/>
                        </a:ext>
                      </a:extLst>
                    </a:gridCol>
                    <a:gridCol w="11811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635813344"/>
                        </a:ext>
                      </a:extLst>
                    </a:gridCol>
                    <a:gridCol w="14859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498976404"/>
                        </a:ext>
                      </a:extLst>
                    </a:gridCol>
                  </a:tblGrid>
                  <a:tr h="53216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34593" marR="13459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l="-93082" r="-389308" b="-4057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34593" marR="13459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4"/>
                          <a:stretch>
                            <a:fillRect l="-168681" r="-240110" b="-4057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34593" marR="13459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l="-253368" r="-126425" b="-4057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功能描述</a:t>
                          </a:r>
                        </a:p>
                      </a:txBody>
                      <a:tcPr marL="134593" marR="13459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219019601"/>
                      </a:ext>
                    </a:extLst>
                  </a:tr>
                  <a:tr h="53216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34593" marR="13459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280355763"/>
                      </a:ext>
                    </a:extLst>
                  </a:tr>
                  <a:tr h="53216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34593" marR="13459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35762967"/>
                      </a:ext>
                    </a:extLst>
                  </a:tr>
                  <a:tr h="53216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翻转</a:t>
                          </a:r>
                        </a:p>
                      </a:txBody>
                      <a:tcPr marL="134593" marR="13459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129921241"/>
                      </a:ext>
                    </a:extLst>
                  </a:tr>
                  <a:tr h="53216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翻转</a:t>
                          </a:r>
                        </a:p>
                      </a:txBody>
                      <a:tcPr marL="134593" marR="13459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5847277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矩形 28"/>
          <p:cNvSpPr/>
          <p:nvPr/>
        </p:nvSpPr>
        <p:spPr>
          <a:xfrm>
            <a:off x="454740" y="1108219"/>
            <a:ext cx="4191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真值表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7177547" y="1135930"/>
                <a:ext cx="4519153" cy="13374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特性方程为：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1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</a:pPr>
                <a:r>
                  <a:rPr lang="en-US" altLang="zh-CN" sz="2400" b="1" kern="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n</m:t>
                            </m:r>
                          </m:sup>
                        </m:sSup>
                      </m:e>
                    </m:acc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</m:acc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p>
                    </m:sSup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𝐓</m:t>
                    </m:r>
                    <m:r>
                      <a:rPr lang="en-US" altLang="zh-CN" sz="2400" b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⨁</m:t>
                    </m:r>
                    <m:sSup>
                      <m:s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altLang="zh-CN" sz="24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547" y="1135930"/>
                <a:ext cx="4519153" cy="1337482"/>
              </a:xfrm>
              <a:prstGeom prst="rect">
                <a:avLst/>
              </a:prstGeom>
              <a:blipFill rotWithShape="1">
                <a:blip r:embed="rId5"/>
                <a:stretch>
                  <a:fillRect l="-1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2"/>
          <p:cNvSpPr txBox="1"/>
          <p:nvPr/>
        </p:nvSpPr>
        <p:spPr>
          <a:xfrm>
            <a:off x="656608" y="4495782"/>
            <a:ext cx="2227007" cy="58105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2pPr marL="342900" lvl="1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  <a:defRPr sz="2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zh-CN" altLang="en-US" dirty="0"/>
              <a:t>特性表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表格 3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8573044"/>
                  </p:ext>
                </p:extLst>
              </p:nvPr>
            </p:nvGraphicFramePr>
            <p:xfrm>
              <a:off x="819512" y="5051202"/>
              <a:ext cx="4749767" cy="1379409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1056398">
                      <a:extLst>
                        <a:ext uri="{9D8B030D-6E8A-4147-A177-3AD203B41FA5}">
                          <a16:colId xmlns:a16="http://schemas.microsoft.com/office/drawing/2014/main" val="850405662"/>
                        </a:ext>
                      </a:extLst>
                    </a:gridCol>
                    <a:gridCol w="1056398">
                      <a:extLst>
                        <a:ext uri="{9D8B030D-6E8A-4147-A177-3AD203B41FA5}">
                          <a16:colId xmlns:a16="http://schemas.microsoft.com/office/drawing/2014/main" val="272795345"/>
                        </a:ext>
                      </a:extLst>
                    </a:gridCol>
                    <a:gridCol w="1056398">
                      <a:extLst>
                        <a:ext uri="{9D8B030D-6E8A-4147-A177-3AD203B41FA5}">
                          <a16:colId xmlns:a16="http://schemas.microsoft.com/office/drawing/2014/main" val="3166650406"/>
                        </a:ext>
                      </a:extLst>
                    </a:gridCol>
                    <a:gridCol w="1580573">
                      <a:extLst>
                        <a:ext uri="{9D8B030D-6E8A-4147-A177-3AD203B41FA5}">
                          <a16:colId xmlns:a16="http://schemas.microsoft.com/office/drawing/2014/main" val="2186409309"/>
                        </a:ext>
                      </a:extLst>
                    </a:gridCol>
                  </a:tblGrid>
                  <a:tr h="45980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CP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4147" marR="12414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4147" marR="12414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功能描述</a:t>
                          </a:r>
                          <a:endParaRPr lang="zh-CN" altLang="zh-CN" sz="2000" b="1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965975200"/>
                      </a:ext>
                    </a:extLst>
                  </a:tr>
                  <a:tr h="45980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4147" marR="12414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4147" marR="12414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4147" marR="12414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24147" marR="12414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40693606"/>
                      </a:ext>
                    </a:extLst>
                  </a:tr>
                  <a:tr h="45980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4147" marR="12414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4147" marR="12414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ar>
                                  <m:barPr>
                                    <m:pos m:val="top"/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p>
                                      <m:sSupPr>
                                        <m:ctrlPr>
                                          <a:rPr lang="en-US" altLang="zh-CN" sz="20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b="1" i="1" kern="100" smtClean="0">
                                            <a:effectLst/>
                                            <a:latin typeface="Cambria Math"/>
                                          </a:rPr>
                                          <m:t>𝑸</m:t>
                                        </m:r>
                                      </m:e>
                                      <m:sup>
                                        <m:r>
                                          <a:rPr lang="en-US" altLang="zh-CN" sz="2000" b="1" i="1" kern="100" smtClean="0">
                                            <a:effectLst/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p>
                                    </m:sSup>
                                  </m:e>
                                </m:bar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4147" marR="12414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翻转</a:t>
                          </a:r>
                        </a:p>
                      </a:txBody>
                      <a:tcPr marL="124147" marR="12414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8273408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表格 3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8573044"/>
                  </p:ext>
                </p:extLst>
              </p:nvPr>
            </p:nvGraphicFramePr>
            <p:xfrm>
              <a:off x="819512" y="5051202"/>
              <a:ext cx="4749767" cy="1379409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105639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850405662"/>
                        </a:ext>
                      </a:extLst>
                    </a:gridCol>
                    <a:gridCol w="105639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72795345"/>
                        </a:ext>
                      </a:extLst>
                    </a:gridCol>
                    <a:gridCol w="105639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166650406"/>
                        </a:ext>
                      </a:extLst>
                    </a:gridCol>
                    <a:gridCol w="158057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186409309"/>
                        </a:ext>
                      </a:extLst>
                    </a:gridCol>
                  </a:tblGrid>
                  <a:tr h="45980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CP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4147" marR="12414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4147" marR="12414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34593" marR="13459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6"/>
                          <a:stretch>
                            <a:fillRect l="-200578" t="-5333" r="-150289" b="-2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1" kern="100" dirty="0" smtClean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功能描述</a:t>
                          </a:r>
                          <a:endParaRPr lang="zh-CN" altLang="zh-CN" sz="2000" b="1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34593" marR="13459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965975200"/>
                      </a:ext>
                    </a:extLst>
                  </a:tr>
                  <a:tr h="45980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4147" marR="12414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4147" marR="12414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4147" marR="12414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6"/>
                          <a:stretch>
                            <a:fillRect l="-200578" t="-103947" r="-150289" b="-1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24147" marR="12414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940693606"/>
                      </a:ext>
                    </a:extLst>
                  </a:tr>
                  <a:tr h="45980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4147" marR="12414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4147" marR="124147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4147" marR="12414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6"/>
                          <a:stretch>
                            <a:fillRect l="-200578" t="-206667" r="-150289" b="-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翻转</a:t>
                          </a:r>
                        </a:p>
                      </a:txBody>
                      <a:tcPr marL="124147" marR="124147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82734087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36" name="对象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1541972"/>
              </p:ext>
            </p:extLst>
          </p:nvPr>
        </p:nvGraphicFramePr>
        <p:xfrm>
          <a:off x="1162985" y="6040123"/>
          <a:ext cx="359222" cy="330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503" name="Visio" r:id="rId7" imgW="200169" imgH="324270" progId="Visio.Drawing.11">
                  <p:embed/>
                </p:oleObj>
              </mc:Choice>
              <mc:Fallback>
                <p:oleObj name="Visio" r:id="rId7" imgW="200169" imgH="32427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2203" b="22203"/>
                      <a:stretch>
                        <a:fillRect/>
                      </a:stretch>
                    </p:blipFill>
                    <p:spPr bwMode="auto">
                      <a:xfrm>
                        <a:off x="1162985" y="6040123"/>
                        <a:ext cx="359222" cy="3304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1665536"/>
              </p:ext>
            </p:extLst>
          </p:nvPr>
        </p:nvGraphicFramePr>
        <p:xfrm>
          <a:off x="1162982" y="5582932"/>
          <a:ext cx="359222" cy="330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504" name="Visio" r:id="rId9" imgW="200169" imgH="324270" progId="Visio.Drawing.11">
                  <p:embed/>
                </p:oleObj>
              </mc:Choice>
              <mc:Fallback>
                <p:oleObj name="Visio" r:id="rId9" imgW="200169" imgH="32427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2203" b="22203"/>
                      <a:stretch>
                        <a:fillRect/>
                      </a:stretch>
                    </p:blipFill>
                    <p:spPr bwMode="auto">
                      <a:xfrm>
                        <a:off x="1162982" y="5582932"/>
                        <a:ext cx="359222" cy="3304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04594"/>
              </p:ext>
            </p:extLst>
          </p:nvPr>
        </p:nvGraphicFramePr>
        <p:xfrm>
          <a:off x="7260340" y="4012606"/>
          <a:ext cx="4020191" cy="1723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505" name="Visio" r:id="rId10" imgW="2511156" imgH="1064610" progId="Visio.Drawing.11">
                  <p:embed/>
                </p:oleObj>
              </mc:Choice>
              <mc:Fallback>
                <p:oleObj name="Visio" r:id="rId10" imgW="2511156" imgH="10646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0340" y="4012606"/>
                        <a:ext cx="4020191" cy="172366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36"/>
          <p:cNvSpPr txBox="1"/>
          <p:nvPr/>
        </p:nvSpPr>
        <p:spPr>
          <a:xfrm>
            <a:off x="7043429" y="3342805"/>
            <a:ext cx="445401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触发器状态转移图</a:t>
            </a:r>
          </a:p>
        </p:txBody>
      </p:sp>
      <p:pic>
        <p:nvPicPr>
          <p:cNvPr id="40" name="图片 39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24" y="615381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76765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4" grpId="0"/>
      <p:bldP spid="3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542925" y="1086602"/>
                <a:ext cx="7865192" cy="2445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T'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触发器（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Toggle Flip-flop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没有激励输入端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构成：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</a:t>
                </a:r>
                <a:r>
                  <a:rPr lang="en-US" altLang="zh-CN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触发器的</a:t>
                </a:r>
                <a:r>
                  <a:rPr lang="en-US" altLang="zh-CN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输入端恒接逻辑“</a:t>
                </a:r>
                <a:r>
                  <a:rPr lang="en-US" altLang="zh-CN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1”</a:t>
                </a:r>
              </a:p>
              <a:p>
                <a:pPr marL="800100" lvl="2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在每个时钟有效边沿，触发器的输出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均进行翻转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特性方程为：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n</m:t>
                            </m:r>
                          </m:sup>
                        </m:sSup>
                      </m:e>
                    </m:acc>
                  </m:oMath>
                </a14:m>
                <a:endPara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1086602"/>
                <a:ext cx="7865192" cy="2445478"/>
              </a:xfrm>
              <a:prstGeom prst="rect">
                <a:avLst/>
              </a:prstGeom>
              <a:blipFill rotWithShape="1">
                <a:blip r:embed="rId11"/>
                <a:stretch>
                  <a:fillRect l="-1008" b="-7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5.6.2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T'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8867775" y="2584698"/>
            <a:ext cx="3165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T'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触发器的逻辑符号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979359" y="3809464"/>
            <a:ext cx="31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T'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触发器的输出波形</a:t>
            </a:r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314912"/>
              </p:ext>
            </p:extLst>
          </p:nvPr>
        </p:nvGraphicFramePr>
        <p:xfrm>
          <a:off x="9350902" y="1086602"/>
          <a:ext cx="1940488" cy="1429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15" name="Visio" r:id="rId12" imgW="1112407" imgH="807840" progId="Visio.Drawing.11">
                  <p:embed/>
                </p:oleObj>
              </mc:Choice>
              <mc:Fallback>
                <p:oleObj name="Visio" r:id="rId12" imgW="1112407" imgH="80784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902" y="1086602"/>
                        <a:ext cx="1940488" cy="142939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865797"/>
              </p:ext>
            </p:extLst>
          </p:nvPr>
        </p:nvGraphicFramePr>
        <p:xfrm>
          <a:off x="5223387" y="3132646"/>
          <a:ext cx="6621400" cy="1581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16" name="Visio" r:id="rId14" imgW="3581423" imgH="864000" progId="Visio.Drawing.11">
                  <p:embed/>
                </p:oleObj>
              </mc:Choice>
              <mc:Fallback>
                <p:oleObj name="Visio" r:id="rId14" imgW="3581423" imgH="86400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3387" y="3132646"/>
                        <a:ext cx="6621400" cy="1581961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矩形 28"/>
          <p:cNvSpPr/>
          <p:nvPr/>
        </p:nvSpPr>
        <p:spPr>
          <a:xfrm>
            <a:off x="542925" y="4931539"/>
            <a:ext cx="110680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T'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触发器的输出端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的信号周期是时钟信号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的两倍，频率则是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的一半，因此，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T'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触发器常用于分频器和计数器中。</a:t>
            </a:r>
          </a:p>
        </p:txBody>
      </p:sp>
      <p:pic>
        <p:nvPicPr>
          <p:cNvPr id="38" name="图片 37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560" y="6284861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sp>
        <p:nvSpPr>
          <p:cNvPr id="2" name="矩形 1"/>
          <p:cNvSpPr/>
          <p:nvPr/>
        </p:nvSpPr>
        <p:spPr>
          <a:xfrm>
            <a:off x="8867775" y="1542405"/>
            <a:ext cx="471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T'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90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29" grpId="0"/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不同触发器的转换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2727846" y="1273758"/>
            <a:ext cx="69918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5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.7.1  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基于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D</a:t>
            </a:r>
            <a:r>
              <a:rPr lang="zh-CN" altLang="en-US" sz="32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触发器的转换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lvl="0" indent="-28575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5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.7.2  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基于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J-K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触发器的转换</a:t>
            </a:r>
            <a:endParaRPr lang="zh-CN" altLang="en-US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179" y="605856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sp>
        <p:nvSpPr>
          <p:cNvPr id="12" name="平行四边形 11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5.7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52"/>
          <p:cNvSpPr txBox="1"/>
          <p:nvPr/>
        </p:nvSpPr>
        <p:spPr>
          <a:xfrm>
            <a:off x="2220374" y="3271416"/>
            <a:ext cx="80068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转换方法：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）写出给定触发器的特性方程；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）写出目标触发器的特性方程；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）对比特性方程，求出给定触发器的激励函数</a:t>
            </a:r>
          </a:p>
        </p:txBody>
      </p:sp>
    </p:spTree>
    <p:extLst>
      <p:ext uri="{BB962C8B-B14F-4D97-AF65-F5344CB8AC3E}">
        <p14:creationId xmlns:p14="http://schemas.microsoft.com/office/powerpoint/2010/main" val="394483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609599" y="1000877"/>
                <a:ext cx="11029951" cy="4503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indent="-457200" defTabSz="540000">
                  <a:lnSpc>
                    <a:spcPct val="150000"/>
                  </a:lnSpc>
                  <a:buClr>
                    <a:srgbClr val="21509E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触发器转换成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J-K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</a:t>
                </a: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1509E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给定触发器：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触发器，特性方程为：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</m:oMath>
                </a14:m>
                <a:endPara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1509E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目标触发器：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J-K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触发器，特性方程为：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J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n</m:t>
                            </m:r>
                          </m:sup>
                        </m:sSup>
                      </m:e>
                    </m:acc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</m:acc>
                    <m:sSup>
                      <m:s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altLang="zh-CN" sz="2400" b="1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</a:t>
                </a:r>
                <a:endPara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1509E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对比可得出：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给定触发器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激励输入函数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为：</a:t>
                </a: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  <a:buClr>
                    <a:srgbClr val="21509E"/>
                  </a:buClr>
                </a:pPr>
                <a:r>
                  <a:rPr lang="en-US" altLang="zh-CN" sz="2400" kern="1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1" kern="10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sz="2400" b="1" kern="10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1" kern="10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J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n</m:t>
                            </m:r>
                          </m:sup>
                        </m:sSup>
                      </m:e>
                    </m:acc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</m:acc>
                    <m:sSup>
                      <m:s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p>
                    </m:sSup>
                    <m:r>
                      <a:rPr lang="en-US" altLang="zh-CN" sz="2400" b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J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sz="2400" b="1" i="1" kern="1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zh-CN" altLang="zh-CN" sz="2400" b="1" i="1" kern="1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zh-CN" sz="2400" b="1" kern="100">
                                        <a:solidFill>
                                          <a:srgbClr val="FF0000"/>
                                        </a:solidFill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Q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altLang="zh-CN" sz="2400" b="1" kern="100">
                                        <a:solidFill>
                                          <a:srgbClr val="FF0000"/>
                                        </a:solidFill>
                                        <a:latin typeface="Times New Roman" panose="020206030504050203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</m:sup>
                                </m:sSup>
                              </m:e>
                            </m:acc>
                          </m:e>
                        </m:acc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acc>
                          <m:accPr>
                            <m:chr m:val="̅"/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̅"/>
                                <m:ctrlPr>
                                  <a:rPr lang="zh-CN" altLang="zh-CN" sz="2400" b="1" i="1" kern="1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K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zh-CN" altLang="zh-CN" sz="2400" b="1" i="1" kern="1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Q</m:t>
                                </m:r>
                              </m:e>
                              <m:sup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n</m:t>
                                </m:r>
                              </m:sup>
                            </m:sSup>
                          </m:e>
                        </m:acc>
                      </m:e>
                    </m:acc>
                  </m:oMath>
                </a14:m>
                <a:r>
                  <a:rPr lang="en-US" altLang="zh-CN" sz="24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</a:t>
                </a:r>
                <a:endPara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1509E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画出电路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1509E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J-K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触发器为正边沿触发</a:t>
                </a: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000877"/>
                <a:ext cx="11029951" cy="4503349"/>
              </a:xfrm>
              <a:prstGeom prst="rect">
                <a:avLst/>
              </a:prstGeom>
              <a:blipFill rotWithShape="1">
                <a:blip r:embed="rId7"/>
                <a:stretch>
                  <a:fillRect l="-719" b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5.7.1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触发器的转换</a:t>
            </a:r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235662"/>
              </p:ext>
            </p:extLst>
          </p:nvPr>
        </p:nvGraphicFramePr>
        <p:xfrm>
          <a:off x="5901418" y="3626222"/>
          <a:ext cx="5931460" cy="2846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32" name="Visio" r:id="rId8" imgW="2842879" imgH="1356696" progId="Visio.Drawing.11">
                  <p:embed/>
                </p:oleObj>
              </mc:Choice>
              <mc:Fallback>
                <p:oleObj name="Visio" r:id="rId8" imgW="2842879" imgH="135669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1418" y="3626222"/>
                        <a:ext cx="5931460" cy="2846439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170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628649" y="1106404"/>
                <a:ext cx="5763547" cy="3037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触发器转换成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</a:t>
                </a: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目标触发器：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触发器，特性方程为：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𝐓</m:t>
                    </m:r>
                    <m:r>
                      <a:rPr lang="en-US" altLang="zh-CN" sz="2400" b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⨁</m:t>
                    </m:r>
                    <m:sSup>
                      <m:s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altLang="zh-CN" sz="2400" b="1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</a:t>
                </a:r>
                <a:endPara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触发器的</a:t>
                </a: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激励函数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为：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1" kern="10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sz="2400" b="1" kern="10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𝐓</m:t>
                    </m:r>
                    <m:r>
                      <a:rPr lang="en-US" altLang="zh-CN" sz="2400" b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⨁</m:t>
                    </m:r>
                    <m:sSup>
                      <m:s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altLang="zh-CN" sz="2400" b="1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</a:t>
                </a:r>
                <a:endPara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转换电路：</a:t>
                </a: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1106404"/>
                <a:ext cx="5763547" cy="3037178"/>
              </a:xfrm>
              <a:prstGeom prst="rect">
                <a:avLst/>
              </a:prstGeom>
              <a:blipFill rotWithShape="1">
                <a:blip r:embed="rId7"/>
                <a:stretch>
                  <a:fillRect l="-1374" b="-16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5.7.1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触发器的转换</a:t>
            </a:r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4294967295"/>
          </p:nvPr>
        </p:nvSpPr>
        <p:spPr>
          <a:xfrm>
            <a:off x="9232490" y="0"/>
            <a:ext cx="2959510" cy="50144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3859C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3859C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3859C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章 时序逻辑电路的存储元件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859C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268952"/>
              </p:ext>
            </p:extLst>
          </p:nvPr>
        </p:nvGraphicFramePr>
        <p:xfrm>
          <a:off x="5387154" y="3828235"/>
          <a:ext cx="4766496" cy="2459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54" name="Visio" r:id="rId8" imgW="2120868" imgH="1096632" progId="Visio.Drawing.11">
                  <p:embed/>
                </p:oleObj>
              </mc:Choice>
              <mc:Fallback>
                <p:oleObj name="Visio" r:id="rId8" imgW="2120868" imgH="109663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7154" y="3828235"/>
                        <a:ext cx="4766496" cy="245978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698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466725" y="1057407"/>
            <a:ext cx="112871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使得双稳态元件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能够被控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，需要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添加输入控制信号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，这样就变成了锁存器（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Latch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）和触发器（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Flip-Flop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锁存器和触发器的区别在于：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锁存器的输出：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在任何时刻都可以改变，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它取决于当前的输入及电平型时钟；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触发器的输出：虽然也取决于输入控制信号，但规定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只能在时钟信号变化的那一瞬间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改变其状态输出。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本书中，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R-S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锁存器和钟控锁存器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属于严格定义的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锁存器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，各种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边沿触发器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主从触发和边沿触发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的触发器）则属于严格定义的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5.1.1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120575" cy="732155"/>
          </a:xfrm>
        </p:spPr>
        <p:txBody>
          <a:bodyPr>
            <a:normAutofit/>
          </a:bodyPr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双稳态元件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图片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179" y="605856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6776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695325" y="1134227"/>
                <a:ext cx="6953250" cy="3110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触发器转换成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T'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</a:t>
                </a: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目标触发器：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T‘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触发器，特性方程为：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n</m:t>
                            </m:r>
                          </m:sup>
                        </m:sSup>
                      </m:e>
                    </m:acc>
                  </m:oMath>
                </a14:m>
                <a:r>
                  <a:rPr lang="en-US" altLang="zh-CN" sz="2400" b="1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 </a:t>
                </a:r>
                <a:endPara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触发器的</a:t>
                </a: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激励函数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为：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1" kern="10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sz="2400" b="1" kern="10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n</m:t>
                            </m:r>
                          </m:sup>
                        </m:sSup>
                      </m:e>
                    </m:acc>
                  </m:oMath>
                </a14:m>
                <a:r>
                  <a:rPr lang="en-US" altLang="zh-CN" sz="2400" b="1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</a:t>
                </a:r>
                <a:endParaRPr lang="zh-CN" altLang="en-US" sz="24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转换电路：</a:t>
                </a: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1134227"/>
                <a:ext cx="6953250" cy="3110852"/>
              </a:xfrm>
              <a:prstGeom prst="rect">
                <a:avLst/>
              </a:prstGeom>
              <a:blipFill rotWithShape="1">
                <a:blip r:embed="rId7"/>
                <a:stretch>
                  <a:fillRect l="-1139" b="-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5.7.1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触发器的转换</a:t>
            </a:r>
          </a:p>
        </p:txBody>
      </p:sp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8644837"/>
              </p:ext>
            </p:extLst>
          </p:nvPr>
        </p:nvGraphicFramePr>
        <p:xfrm>
          <a:off x="5773532" y="3775586"/>
          <a:ext cx="3989232" cy="241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579" name="Visio" r:id="rId8" imgW="1776934" imgH="1069740" progId="Visio.Drawing.11">
                  <p:embed/>
                </p:oleObj>
              </mc:Choice>
              <mc:Fallback>
                <p:oleObj name="Visio" r:id="rId8" imgW="1776934" imgH="10697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3532" y="3775586"/>
                        <a:ext cx="3989232" cy="241566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32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662756" y="1077077"/>
                <a:ext cx="6357169" cy="3668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触发器转换成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R-S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</a:t>
                </a: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目标触发器：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R-S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触发器，特性方程为：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4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zh-CN" altLang="zh-CN" sz="2400" b="1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400" b="1" kern="100">
                                      <a:solidFill>
                                        <a:srgbClr val="FF0000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Q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altLang="zh-CN" sz="2400" b="1" kern="100">
                                      <a:solidFill>
                                        <a:srgbClr val="FF0000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="1" kern="100">
                                      <a:solidFill>
                                        <a:srgbClr val="FF0000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altLang="zh-CN" sz="2400" b="1" kern="10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= 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1" kern="10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1" kern="10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zh-CN" sz="2400" b="1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zh-CN" sz="2400" b="1" i="1" kern="1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zh-CN" sz="2400" b="1" kern="100">
                                          <a:solidFill>
                                            <a:srgbClr val="FF0000"/>
                                          </a:solidFill>
                                          <a:latin typeface="Times New Roman" panose="020206030504050203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R</m:t>
                                      </m:r>
                                    </m:e>
                                  </m:acc>
                                  <m:r>
                                    <m:rPr>
                                      <m:nor/>
                                    </m:rPr>
                                    <a:rPr lang="en-US" altLang="zh-CN" sz="2400" b="1" kern="100">
                                      <a:solidFill>
                                        <a:srgbClr val="FF0000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Q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altLang="zh-CN" sz="2400" b="1" kern="100">
                                      <a:solidFill>
                                        <a:srgbClr val="FF0000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altLang="zh-CN" sz="2400" b="1" kern="10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             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altLang="zh-CN" sz="2400" b="1" kern="10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R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1" kern="10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1" kern="10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1" kern="10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= 0</m:t>
                              </m:r>
                              <m:r>
                                <m:rPr>
                                  <m:nor/>
                                </m:rPr>
                                <a:rPr lang="zh-CN" altLang="zh-CN" sz="2400" b="1" kern="10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（约束条件）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触发器的</a:t>
                </a: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激励函数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为：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1" kern="10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sz="2400" b="1" kern="10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altLang="zh-CN" sz="2400" b="1" kern="10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zh-CN" sz="2400" b="1" kern="10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400" kern="10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4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   </a:t>
                </a:r>
                <a:endPara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转换电路：</a:t>
                </a: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56" y="1077077"/>
                <a:ext cx="6357169" cy="3668184"/>
              </a:xfrm>
              <a:prstGeom prst="rect">
                <a:avLst/>
              </a:prstGeom>
              <a:blipFill rotWithShape="1">
                <a:blip r:embed="rId9"/>
                <a:stretch>
                  <a:fillRect l="-863" b="-1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5.7.1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触发器的转换</a:t>
            </a:r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931115"/>
              </p:ext>
            </p:extLst>
          </p:nvPr>
        </p:nvGraphicFramePr>
        <p:xfrm>
          <a:off x="6116638" y="3532411"/>
          <a:ext cx="5672137" cy="242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36" name="Visio" r:id="rId10" imgW="2642116" imgH="1125360" progId="Visio.Drawing.11">
                  <p:embed/>
                </p:oleObj>
              </mc:Choice>
              <mc:Fallback>
                <p:oleObj name="Visio" r:id="rId10" imgW="2642116" imgH="1125360" progId="Visio.Drawing.11">
                  <p:embed/>
                  <p:pic>
                    <p:nvPicPr>
                      <p:cNvPr id="0" name="对象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6638" y="3532411"/>
                        <a:ext cx="5672137" cy="242570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图片 32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110" y="605856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20519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571498" y="1115177"/>
                <a:ext cx="8905877" cy="5082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J-K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触发器转换成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</a:t>
                </a: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给定触发器：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J-K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触发器，特性方程为：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J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n</m:t>
                            </m:r>
                          </m:sup>
                        </m:sSup>
                      </m:e>
                    </m:acc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</m:acc>
                    <m:sSup>
                      <m:s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p>
                    </m:sSup>
                  </m:oMath>
                </a14:m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目标触发器：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触发器，特性方程为：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</m:oMath>
                </a14:m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对比特性方程：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做如下的函数变换：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1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</a:pPr>
                <a:r>
                  <a:rPr lang="en-US" altLang="zh-CN" sz="2400" b="1" kern="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J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n</m:t>
                            </m:r>
                          </m:sup>
                        </m:sSup>
                      </m:e>
                    </m:acc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</m:acc>
                    <m:sSup>
                      <m:s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p>
                    </m:sSup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𝐃</m:t>
                    </m:r>
                    <m:r>
                      <a:rPr lang="en-US" altLang="zh-CN" sz="2400" b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𝐃</m:t>
                    </m:r>
                    <m:d>
                      <m:d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zh-CN" altLang="zh-CN" sz="2400" b="1" i="1" kern="1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Q</m:t>
                                </m:r>
                              </m:e>
                              <m:sup>
                                <m:r>
                                  <m:rPr>
                                    <m:nor/>
                                  </m:rPr>
                                  <a:rPr lang="en-US" altLang="zh-CN" sz="2400" b="1" kern="10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n</m:t>
                                </m:r>
                              </m:sup>
                            </m:sSup>
                          </m:e>
                        </m:acc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n</m:t>
                            </m:r>
                          </m:sup>
                        </m:sSup>
                      </m:e>
                    </m:d>
                    <m:r>
                      <a:rPr lang="en-US" altLang="zh-CN" sz="2400" b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𝐃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n</m:t>
                            </m:r>
                          </m:sup>
                        </m:sSup>
                      </m:e>
                    </m:acc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sSup>
                      <m:s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altLang="zh-CN" sz="24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</a:t>
                </a:r>
                <a:endPara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可以推导出</a:t>
                </a:r>
                <a:r>
                  <a:rPr lang="en-US" altLang="zh-CN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J-K</a:t>
                </a: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触发器的激励函数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24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	</a:t>
                </a:r>
              </a:p>
              <a:p>
                <a:pPr marL="0" lvl="1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</a:pPr>
                <a:r>
                  <a:rPr lang="en-US" altLang="zh-CN" sz="24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𝑱</m:t>
                    </m:r>
                    <m:r>
                      <a:rPr lang="en-US" altLang="zh-CN" sz="2400" b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𝐃</m:t>
                    </m:r>
                    <m:r>
                      <a:rPr lang="en-US" altLang="zh-CN" sz="2400" b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K</m:t>
                        </m:r>
                      </m:e>
                    </m:acc>
                    <m:r>
                      <a:rPr lang="en-US" altLang="zh-CN" sz="2400" b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𝐃</m:t>
                    </m:r>
                    <m:r>
                      <a:rPr lang="en-US" altLang="zh-CN" sz="2400" b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</m:t>
                    </m:r>
                    <m:r>
                      <a:rPr lang="zh-CN" altLang="zh-CN" sz="2400" b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即</m:t>
                    </m:r>
                    <m:r>
                      <a:rPr lang="en-US" altLang="zh-CN" sz="2400" b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𝑱</m:t>
                    </m:r>
                    <m:r>
                      <a:rPr lang="en-US" altLang="zh-CN" sz="2400" b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𝐃</m:t>
                    </m:r>
                    <m:r>
                      <a:rPr lang="en-US" altLang="zh-CN" sz="2400" b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altLang="zh-CN" sz="2400" b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K</m:t>
                    </m:r>
                    <m:r>
                      <a:rPr lang="en-US" altLang="zh-CN" sz="2400" b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𝐃</m:t>
                        </m:r>
                      </m:e>
                    </m:acc>
                    <m:r>
                      <a:rPr lang="en-US" altLang="zh-CN" sz="2400" b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转换电路：</a:t>
                </a:r>
                <a:r>
                  <a:rPr lang="en-US" altLang="zh-CN" sz="2400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:endPara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98" y="1115177"/>
                <a:ext cx="8905877" cy="5082160"/>
              </a:xfrm>
              <a:prstGeom prst="rect">
                <a:avLst/>
              </a:prstGeom>
              <a:blipFill rotWithShape="1">
                <a:blip r:embed="rId4"/>
                <a:stretch>
                  <a:fillRect l="-958" b="-4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5.7.2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J-K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触发器的转换</a:t>
            </a:r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78113"/>
              </p:ext>
            </p:extLst>
          </p:nvPr>
        </p:nvGraphicFramePr>
        <p:xfrm>
          <a:off x="6149179" y="4524947"/>
          <a:ext cx="4733919" cy="2236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460" name="Visio" r:id="rId5" imgW="2054523" imgH="970272" progId="Visio.Drawing.11">
                  <p:embed/>
                </p:oleObj>
              </mc:Choice>
              <mc:Fallback>
                <p:oleObj name="Visio" r:id="rId5" imgW="2054523" imgH="970272" progId="Visio.Drawing.11">
                  <p:embed/>
                  <p:pic>
                    <p:nvPicPr>
                      <p:cNvPr id="0" name="对象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9179" y="4524947"/>
                        <a:ext cx="4733919" cy="2236786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336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581025" y="1124702"/>
                <a:ext cx="10963275" cy="4381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J-K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触发器转换成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</a:t>
                </a: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给定触发器：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J-K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触发器，特性方程为：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J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n</m:t>
                            </m:r>
                          </m:sup>
                        </m:sSup>
                      </m:e>
                    </m:acc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</m:acc>
                    <m:sSup>
                      <m:s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p>
                    </m:sSup>
                  </m:oMath>
                </a14:m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目标触发器：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触发器，特性方程为：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𝐓</m:t>
                    </m:r>
                    <m:r>
                      <a:rPr lang="en-US" altLang="zh-CN" sz="2400" b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⨁</m:t>
                    </m:r>
                    <m:sSup>
                      <m:s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p>
                    </m:sSup>
                    <m:r>
                      <a:rPr lang="en-US" altLang="zh-CN" sz="2400" b="1" i="1" kern="100" smtClean="0">
                        <a:solidFill>
                          <a:srgbClr val="FF0000"/>
                        </a:solidFill>
                        <a:latin typeface="Cambria Math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altLang="zh-CN" sz="2400" b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n</m:t>
                            </m:r>
                          </m:sup>
                        </m:sSup>
                      </m:e>
                    </m:acc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</m:acc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p>
                    </m:sSup>
                  </m:oMath>
                </a14:m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对比特性方程：</a:t>
                </a:r>
                <a:endParaRPr lang="en-US" altLang="zh-CN" sz="2400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1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</a:pPr>
                <a:r>
                  <a:rPr lang="en-US" altLang="zh-CN" sz="2400" b="1" kern="100" dirty="0">
                    <a:solidFill>
                      <a:srgbClr val="FF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J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n</m:t>
                            </m:r>
                          </m:sup>
                        </m:sSup>
                      </m:e>
                    </m:acc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</m:acc>
                    <m:sSup>
                      <m:s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400" b="1" kern="10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altLang="zh-CN" sz="2400" b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n</m:t>
                            </m:r>
                          </m:sup>
                        </m:sSup>
                      </m:e>
                    </m:acc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</m:acc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altLang="zh-CN" sz="24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endPara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可以推导出</a:t>
                </a:r>
                <a:r>
                  <a:rPr lang="en-US" altLang="zh-CN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J-K</a:t>
                </a: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触发器的激励函数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J=K=T</a:t>
                </a: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转换电路：</a:t>
                </a: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5" y="1124702"/>
                <a:ext cx="10963275" cy="4381777"/>
              </a:xfrm>
              <a:prstGeom prst="rect">
                <a:avLst/>
              </a:prstGeom>
              <a:blipFill rotWithShape="1">
                <a:blip r:embed="rId4"/>
                <a:stretch>
                  <a:fillRect l="-723" b="-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5.7.2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J-K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触发器的转换</a:t>
            </a:r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675473"/>
              </p:ext>
            </p:extLst>
          </p:nvPr>
        </p:nvGraphicFramePr>
        <p:xfrm>
          <a:off x="6998096" y="4226160"/>
          <a:ext cx="4327129" cy="235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82" name="Visio" r:id="rId5" imgW="1784498" imgH="970110" progId="Visio.Drawing.11">
                  <p:embed/>
                </p:oleObj>
              </mc:Choice>
              <mc:Fallback>
                <p:oleObj name="Visio" r:id="rId5" imgW="1784498" imgH="970110" progId="Visio.Drawing.11">
                  <p:embed/>
                  <p:pic>
                    <p:nvPicPr>
                      <p:cNvPr id="0" name="对象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8096" y="4226160"/>
                        <a:ext cx="4327129" cy="235108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333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590550" y="1067552"/>
                <a:ext cx="11115676" cy="3866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342900" defTabSz="540000">
                  <a:lnSpc>
                    <a:spcPct val="150000"/>
                  </a:lnSpc>
                  <a:buClr>
                    <a:srgbClr val="21509E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J-K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触发器转换成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T'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</a:t>
                </a:r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给定触发器：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J-K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触发器，特性方程为：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J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n</m:t>
                            </m:r>
                          </m:sup>
                        </m:sSup>
                      </m:e>
                    </m:acc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</m:acc>
                    <m:sSup>
                      <m:s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p>
                    </m:sSup>
                  </m:oMath>
                </a14:m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目标触发器：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T'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触发器，特性方程为：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n</m:t>
                            </m:r>
                          </m:sup>
                        </m:sSup>
                      </m:e>
                    </m:acc>
                  </m:oMath>
                </a14:m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对比特性方程：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J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n</m:t>
                            </m:r>
                          </m:sup>
                        </m:sSup>
                      </m:e>
                    </m:acc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</m:acc>
                    <m:sSup>
                      <m:s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p>
                    </m:sSup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n</m:t>
                            </m:r>
                          </m:sup>
                        </m:sSup>
                      </m:e>
                    </m:acc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n</m:t>
                            </m:r>
                          </m:sup>
                        </m:sSup>
                      </m:e>
                    </m:acc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0∙</m:t>
                    </m:r>
                    <m:sSup>
                      <m:s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altLang="zh-CN" sz="24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0"/>
                  </a:spcAft>
                  <a:buClr>
                    <a:srgbClr val="21509E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可以推导出</a:t>
                </a:r>
                <a:r>
                  <a:rPr lang="en-US" altLang="zh-CN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J-K</a:t>
                </a: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触发器的激励函数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 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J=1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K</m:t>
                        </m:r>
                      </m:e>
                    </m:acc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  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即  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K=1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故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J=K=1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0"/>
                  </a:spcAft>
                  <a:buClr>
                    <a:srgbClr val="21509E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转换电路：</a:t>
                </a: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0" y="1067552"/>
                <a:ext cx="11115676" cy="3866764"/>
              </a:xfrm>
              <a:prstGeom prst="rect">
                <a:avLst/>
              </a:prstGeom>
              <a:blipFill rotWithShape="1">
                <a:blip r:embed="rId4"/>
                <a:stretch>
                  <a:fillRect l="-768" b="-1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5.7.2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J-K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触发器的转换</a:t>
            </a:r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3399000"/>
              </p:ext>
            </p:extLst>
          </p:nvPr>
        </p:nvGraphicFramePr>
        <p:xfrm>
          <a:off x="4773613" y="4451350"/>
          <a:ext cx="4155553" cy="206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506" name="Visio" r:id="rId5" imgW="1942796" imgH="970110" progId="Visio.Drawing.11">
                  <p:embed/>
                </p:oleObj>
              </mc:Choice>
              <mc:Fallback>
                <p:oleObj name="Visio" r:id="rId5" imgW="1942796" imgH="970110" progId="Visio.Drawing.11">
                  <p:embed/>
                  <p:pic>
                    <p:nvPicPr>
                      <p:cNvPr id="0" name="对象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3613" y="4451350"/>
                        <a:ext cx="4155553" cy="206375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093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381001" y="1050641"/>
                <a:ext cx="8420099" cy="2582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J-K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触发器转换成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R-S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</a:t>
                </a: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给定触发器：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J-K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触发器，特性方程为：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J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n</m:t>
                            </m:r>
                          </m:sup>
                        </m:sSup>
                      </m:e>
                    </m:acc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</m:acc>
                    <m:sSup>
                      <m:s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p>
                    </m:sSup>
                  </m:oMath>
                </a14:m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目标触发器：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R-S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触发器，特性方程为：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S</m:t>
                    </m:r>
                    <m:r>
                      <m:rPr>
                        <m:nor/>
                      </m:rPr>
                      <a:rPr lang="en-US" altLang="zh-CN"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+</m:t>
                    </m:r>
                    <m:sSup>
                      <m:s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R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n</m:t>
                        </m:r>
                      </m:sup>
                    </m:sSup>
                  </m:oMath>
                </a14:m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对比特性方程：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做如下推导：</a:t>
                </a: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1050641"/>
                <a:ext cx="8420099" cy="2582630"/>
              </a:xfrm>
              <a:prstGeom prst="rect">
                <a:avLst/>
              </a:prstGeom>
              <a:blipFill rotWithShape="1">
                <a:blip r:embed="rId4"/>
                <a:stretch>
                  <a:fillRect l="-1014" b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5.7.2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J-K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触发器的转换</a:t>
            </a:r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491059"/>
              </p:ext>
            </p:extLst>
          </p:nvPr>
        </p:nvGraphicFramePr>
        <p:xfrm>
          <a:off x="8125015" y="4105517"/>
          <a:ext cx="3847910" cy="216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02" name="Visio" r:id="rId5" imgW="1726960" imgH="970110" progId="Visio.Drawing.11">
                  <p:embed/>
                </p:oleObj>
              </mc:Choice>
              <mc:Fallback>
                <p:oleObj name="Visio" r:id="rId5" imgW="1726960" imgH="970110" progId="Visio.Drawing.11">
                  <p:embed/>
                  <p:pic>
                    <p:nvPicPr>
                      <p:cNvPr id="0" name="对象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5015" y="4105517"/>
                        <a:ext cx="3847910" cy="2162869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图片 3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035" y="619191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81001" y="3633271"/>
                <a:ext cx="6848474" cy="290605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0" lvl="1" defTabSz="540000">
                  <a:lnSpc>
                    <a:spcPct val="120000"/>
                  </a:lnSpc>
                  <a:buClr>
                    <a:srgbClr val="235EB8"/>
                  </a:buClr>
                  <a:buSzPct val="100000"/>
                </a:pPr>
                <a:r>
                  <a:rPr lang="en-US" altLang="zh-CN" sz="2400" b="1" dirty="0">
                    <a:solidFill>
                      <a:srgbClr val="0000CC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0000CC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0000CC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0000CC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+1</m:t>
                        </m:r>
                      </m:sup>
                    </m:sSup>
                    <m:r>
                      <a:rPr lang="en-US" altLang="zh-CN" sz="2400" b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1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S</m:t>
                    </m:r>
                    <m:r>
                      <m:rPr>
                        <m:nor/>
                      </m:rPr>
                      <a:rPr lang="en-US" altLang="zh-CN" sz="2400" b="1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+</m:t>
                    </m:r>
                    <m:sSup>
                      <m:sSupPr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zh-CN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0000CC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R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0000CC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0000CC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n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400" b="1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1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S</m:t>
                    </m:r>
                    <m:d>
                      <m:dPr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0000CC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0000CC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n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0000CC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zh-CN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zh-CN" altLang="zh-CN" sz="2400" b="1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2400" b="1">
                                    <a:solidFill>
                                      <a:srgbClr val="0000CC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</a:rPr>
                                  <m:t>Q</m:t>
                                </m:r>
                              </m:e>
                              <m:sup>
                                <m:r>
                                  <m:rPr>
                                    <m:nor/>
                                  </m:rPr>
                                  <a:rPr lang="en-US" altLang="zh-CN" sz="2400" b="1">
                                    <a:solidFill>
                                      <a:srgbClr val="0000CC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</a:rPr>
                                  <m:t>n</m:t>
                                </m:r>
                              </m:sup>
                            </m:sSup>
                          </m:e>
                        </m:acc>
                      </m:e>
                    </m:d>
                    <m:r>
                      <m:rPr>
                        <m:nor/>
                      </m:rPr>
                      <a:rPr lang="en-US" altLang="zh-CN" sz="2400" b="1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+</m:t>
                    </m:r>
                    <m:sSup>
                      <m:sSupPr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zh-CN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0000CC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R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0000CC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0000CC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n</m:t>
                        </m:r>
                      </m:sup>
                    </m:sSup>
                  </m:oMath>
                </a14:m>
                <a:br>
                  <a:rPr lang="zh-CN" altLang="zh-CN" sz="2400" b="1" dirty="0">
                    <a:solidFill>
                      <a:srgbClr val="0000CC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b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400" b="1">
                          <a:solidFill>
                            <a:srgbClr val="0000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m:t>S</m:t>
                      </m:r>
                      <m:sSup>
                        <m:sSupPr>
                          <m:ctrlPr>
                            <a:rPr lang="zh-CN" altLang="zh-CN" sz="24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 sz="2400" b="1">
                              <a:solidFill>
                                <a:srgbClr val="0000CC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m:t>Q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altLang="zh-CN" sz="2400" b="1">
                              <a:solidFill>
                                <a:srgbClr val="0000CC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m:t>n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 sz="2400" b="1">
                          <a:solidFill>
                            <a:srgbClr val="0000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 sz="2400" b="1">
                          <a:solidFill>
                            <a:srgbClr val="0000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m:t>S</m:t>
                      </m:r>
                      <m:acc>
                        <m:accPr>
                          <m:chr m:val="̅"/>
                          <m:ctrlPr>
                            <a:rPr lang="zh-CN" altLang="zh-CN" sz="24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zh-CN" altLang="zh-CN" sz="2400" b="1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altLang="zh-CN" sz="2400" b="1">
                                  <a:solidFill>
                                    <a:srgbClr val="0000CC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</a:rPr>
                                <m:t>Q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altLang="zh-CN" sz="2400" b="1">
                                  <a:solidFill>
                                    <a:srgbClr val="0000CC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</a:rPr>
                                <m:t>n</m:t>
                              </m:r>
                            </m:sup>
                          </m:sSup>
                        </m:e>
                      </m:acc>
                      <m:r>
                        <m:rPr>
                          <m:nor/>
                        </m:rPr>
                        <a:rPr lang="en-US" altLang="zh-CN" sz="2400" b="1">
                          <a:solidFill>
                            <a:srgbClr val="0000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m:t>+</m:t>
                      </m:r>
                      <m:sSup>
                        <m:sSupPr>
                          <m:ctrlPr>
                            <a:rPr lang="zh-CN" altLang="zh-CN" sz="24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zh-CN" altLang="zh-CN" sz="2400" b="1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altLang="zh-CN" sz="2400" b="1">
                                  <a:solidFill>
                                    <a:srgbClr val="0000CC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</a:rPr>
                                <m:t>R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zh-CN" sz="2400" b="1">
                              <a:solidFill>
                                <a:srgbClr val="0000CC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m:t>Q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altLang="zh-CN" sz="2400" b="1">
                              <a:solidFill>
                                <a:srgbClr val="0000CC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m:t>n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 sz="2400" b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400" b="1">
                          <a:solidFill>
                            <a:srgbClr val="0000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m:t>S</m:t>
                      </m:r>
                      <m:d>
                        <m:dPr>
                          <m:ctrlPr>
                            <a:rPr lang="zh-CN" altLang="zh-CN" sz="24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2400" b="1">
                              <a:solidFill>
                                <a:srgbClr val="0000CC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altLang="zh-CN" sz="2400" b="1">
                              <a:solidFill>
                                <a:srgbClr val="0000CC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zh-CN" altLang="zh-CN" sz="2400" b="1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altLang="zh-CN" sz="2400" b="1">
                                  <a:solidFill>
                                    <a:srgbClr val="0000CC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</a:rPr>
                                <m:t>R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zh-CN" altLang="zh-CN" sz="24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 sz="2400" b="1">
                              <a:solidFill>
                                <a:srgbClr val="0000CC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m:t>Q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altLang="zh-CN" sz="2400" b="1">
                              <a:solidFill>
                                <a:srgbClr val="0000CC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m:t>n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 sz="2400" b="1">
                          <a:solidFill>
                            <a:srgbClr val="0000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 sz="2400" b="1">
                          <a:solidFill>
                            <a:srgbClr val="0000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m:t>S</m:t>
                      </m:r>
                      <m:acc>
                        <m:accPr>
                          <m:chr m:val="̅"/>
                          <m:ctrlPr>
                            <a:rPr lang="zh-CN" altLang="zh-CN" sz="24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zh-CN" altLang="zh-CN" sz="2400" b="1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altLang="zh-CN" sz="2400" b="1">
                                  <a:solidFill>
                                    <a:srgbClr val="0000CC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</a:rPr>
                                <m:t>Q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altLang="zh-CN" sz="2400" b="1">
                                  <a:solidFill>
                                    <a:srgbClr val="0000CC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</a:rPr>
                                <m:t>n</m:t>
                              </m:r>
                            </m:sup>
                          </m:sSup>
                        </m:e>
                      </m:acc>
                      <m:r>
                        <m:rPr>
                          <m:nor/>
                        </m:rPr>
                        <a:rPr lang="en-US" altLang="zh-CN" sz="2400" b="1">
                          <a:solidFill>
                            <a:srgbClr val="0000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m:t>+</m:t>
                      </m:r>
                      <m:sSup>
                        <m:sSupPr>
                          <m:ctrlPr>
                            <a:rPr lang="zh-CN" altLang="zh-CN" sz="24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zh-CN" altLang="zh-CN" sz="2400" b="1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altLang="zh-CN" sz="2400" b="1">
                                  <a:solidFill>
                                    <a:srgbClr val="0000CC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</a:rPr>
                                <m:t>R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zh-CN" sz="2400" b="1">
                              <a:solidFill>
                                <a:srgbClr val="0000CC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m:t>Q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altLang="zh-CN" sz="2400" b="1">
                              <a:solidFill>
                                <a:srgbClr val="0000CC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altLang="zh-CN" sz="2400" b="1" i="1" dirty="0">
                  <a:solidFill>
                    <a:srgbClr val="0000CC"/>
                  </a:solidFill>
                  <a:latin typeface="Cambria Math"/>
                  <a:ea typeface="宋体" panose="02010600030101010101" pitchFamily="2" charset="-122"/>
                </a:endParaRPr>
              </a:p>
              <a:p>
                <a:pPr marL="0" lvl="1" defTabSz="540000">
                  <a:lnSpc>
                    <a:spcPct val="120000"/>
                  </a:lnSpc>
                  <a:buClr>
                    <a:srgbClr val="235EB8"/>
                  </a:buClr>
                  <a:buSzPct val="100000"/>
                </a:pPr>
                <a:r>
                  <a:rPr lang="en-US" altLang="zh-CN" sz="2400" b="1" dirty="0">
                    <a:solidFill>
                      <a:srgbClr val="0000CC"/>
                    </a:solidFill>
                    <a:ea typeface="宋体" panose="02010600030101010101" pitchFamily="2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       </m:t>
                    </m:r>
                    <m:r>
                      <a:rPr lang="en-US" altLang="zh-CN" sz="2400" b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1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SR</m:t>
                    </m:r>
                    <m:sSup>
                      <m:sSupPr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0000CC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0000CC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n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400" b="1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+</m:t>
                    </m:r>
                    <m:r>
                      <m:rPr>
                        <m:nor/>
                      </m:rPr>
                      <a:rPr lang="en-US" altLang="zh-CN" sz="2400" b="1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S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0000CC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R</m:t>
                        </m:r>
                      </m:e>
                    </m:acc>
                    <m:sSup>
                      <m:sSupPr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0000CC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0000CC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n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400" b="1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+</m:t>
                    </m:r>
                    <m:r>
                      <m:rPr>
                        <m:nor/>
                      </m:rPr>
                      <a:rPr lang="en-US" altLang="zh-CN" sz="2400" b="1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S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0000CC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0000CC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n</m:t>
                            </m:r>
                          </m:sup>
                        </m:sSup>
                      </m:e>
                    </m:acc>
                    <m:r>
                      <m:rPr>
                        <m:nor/>
                      </m:rPr>
                      <a:rPr lang="en-US" altLang="zh-CN" sz="2400" b="1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+</m:t>
                    </m:r>
                    <m:sSup>
                      <m:sSupPr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zh-CN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0000CC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R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0000CC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0000CC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rgbClr val="0000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        </m:t>
                    </m:r>
                    <m:r>
                      <a:rPr lang="en-US" altLang="zh-CN" sz="2400" b="1">
                        <a:solidFill>
                          <a:srgbClr val="0000CC"/>
                        </a:solidFill>
                        <a:latin typeface="Cambria Math"/>
                        <a:ea typeface="宋体" panose="02010600030101010101" pitchFamily="2" charset="-122"/>
                      </a:rPr>
                      <m:t> </m:t>
                    </m:r>
                    <m:r>
                      <a:rPr lang="en-US" altLang="zh-CN" sz="2400" b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1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 0∙</m:t>
                    </m:r>
                    <m:sSup>
                      <m:sSupPr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0000CC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0000CC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n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400" b="1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+</m:t>
                    </m:r>
                    <m:r>
                      <m:rPr>
                        <m:nor/>
                      </m:rPr>
                      <a:rPr lang="en-US" altLang="zh-CN" sz="2400" b="1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S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0000CC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R</m:t>
                        </m:r>
                      </m:e>
                    </m:acc>
                    <m:sSup>
                      <m:sSupPr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0000CC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0000CC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n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400" b="1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+</m:t>
                    </m:r>
                    <m:sSup>
                      <m:sSupPr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zh-CN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0000CC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R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0000CC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0000CC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n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400" b="1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+</m:t>
                    </m:r>
                    <m:r>
                      <m:rPr>
                        <m:nor/>
                      </m:rPr>
                      <a:rPr lang="en-US" altLang="zh-CN" sz="2400" b="1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S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0000CC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0000CC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n</m:t>
                            </m:r>
                          </m:sup>
                        </m:sSup>
                      </m:e>
                    </m:acc>
                    <m:r>
                      <a:rPr lang="en-US" altLang="zh-CN" sz="2400" b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(</m:t>
                    </m:r>
                    <m:r>
                      <a:rPr lang="en-US" altLang="zh-CN" sz="2400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𝐒𝐑</m:t>
                    </m:r>
                    <m:r>
                      <a:rPr lang="en-US" altLang="zh-CN" sz="2400" b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400" b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br>
                  <a:rPr lang="zh-CN" altLang="zh-CN" sz="2400" b="1" dirty="0">
                    <a:solidFill>
                      <a:srgbClr val="0000CC"/>
                    </a:solidFill>
                    <a:latin typeface="Cambria Math" panose="02040503050406030204" pitchFamily="18" charset="0"/>
                  </a:rPr>
                </a:br>
                <a:r>
                  <a:rPr lang="en-US" altLang="zh-CN" sz="2400" b="1" dirty="0">
                    <a:solidFill>
                      <a:srgbClr val="0000CC"/>
                    </a:solidFill>
                    <a:latin typeface="Cambria Math" panose="02040503050406030204" pitchFamily="18" charset="0"/>
                  </a:rPr>
                  <a:t>	 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zh-CN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0000CC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R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0000CC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0000CC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n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400" b="1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+</m:t>
                    </m:r>
                    <m:r>
                      <m:rPr>
                        <m:nor/>
                      </m:rPr>
                      <a:rPr lang="en-US" altLang="zh-CN" sz="2400" b="1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S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0000CC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0000CC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n</m:t>
                            </m:r>
                          </m:sup>
                        </m:sSup>
                      </m:e>
                    </m:acc>
                    <m:r>
                      <a:rPr lang="en-US" altLang="zh-CN" sz="2400" b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zh-CN" sz="2400" b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吸收律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srgbClr val="0000CC"/>
                        </a:solidFill>
                        <a:latin typeface="Cambria Math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2400" b="1" kern="100" dirty="0">
                    <a:solidFill>
                      <a:srgbClr val="FF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J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n</m:t>
                            </m:r>
                          </m:sup>
                        </m:sSup>
                      </m:e>
                    </m:acc>
                    <m:r>
                      <m:rPr>
                        <m:nor/>
                      </m:rPr>
                      <a:rPr lang="en-US" altLang="zh-CN" sz="2400" b="1" kern="1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</m:acc>
                    <m:sSup>
                      <m:s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 kern="1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p>
                    </m:sSup>
                  </m:oMath>
                </a14:m>
                <a:endParaRPr lang="en-US" altLang="zh-CN" sz="2400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3633271"/>
                <a:ext cx="6848474" cy="2906052"/>
              </a:xfrm>
              <a:prstGeom prst="rect">
                <a:avLst/>
              </a:prstGeom>
              <a:blipFill rotWithShape="1">
                <a:blip r:embed="rId9"/>
                <a:stretch>
                  <a:fillRect b="-14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8801100" y="1756061"/>
            <a:ext cx="3048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可以推导出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J-K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触发器的激励函数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J=S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K=R  </a:t>
            </a:r>
          </a:p>
          <a:p>
            <a:pPr marL="342900" lvl="0" indent="-3429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转换电路：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619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集成触发器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3242196" y="2645358"/>
            <a:ext cx="69918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5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.8.1  </a:t>
            </a:r>
            <a:r>
              <a:rPr lang="zh-CN" altLang="en-US" sz="32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集成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D</a:t>
            </a:r>
            <a:r>
              <a:rPr lang="zh-CN" altLang="en-US" sz="32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触发器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lvl="0" indent="-28575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5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.8.2   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集成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J-K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触发器</a:t>
            </a:r>
            <a:endParaRPr lang="zh-CN" altLang="en-US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179" y="605856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sp>
        <p:nvSpPr>
          <p:cNvPr id="12" name="平行四边形 11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5.8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61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28649" y="1030555"/>
            <a:ext cx="66769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触发器构成的集成芯片：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74LS74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（带置位清零端）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74LS174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：六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（带清零端）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74LS273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：八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（带清零端）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74LS374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：八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（带三态输出）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触发器的寄存器芯片将在第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章介绍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74LS74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芯片中含两个独立的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触发器，每个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触发器的电路如前所述：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5.8.1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集成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380000"/>
              </p:ext>
            </p:extLst>
          </p:nvPr>
        </p:nvGraphicFramePr>
        <p:xfrm>
          <a:off x="7170521" y="1813225"/>
          <a:ext cx="4887913" cy="437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28" name="Visio" r:id="rId4" imgW="2687931" imgH="2396088" progId="Visio.Drawing.11">
                  <p:embed/>
                </p:oleObj>
              </mc:Choice>
              <mc:Fallback>
                <p:oleObj name="Visio" r:id="rId4" imgW="2687931" imgH="2396088" progId="Visio.Drawing.11">
                  <p:embed/>
                  <p:pic>
                    <p:nvPicPr>
                      <p:cNvPr id="0" name="对象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0521" y="1813225"/>
                        <a:ext cx="4887913" cy="4373563"/>
                      </a:xfrm>
                      <a:prstGeom prst="rect">
                        <a:avLst/>
                      </a:prstGeom>
                      <a:solidFill>
                        <a:srgbClr val="DEEBF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839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5.8.1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集成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0007496"/>
              </p:ext>
            </p:extLst>
          </p:nvPr>
        </p:nvGraphicFramePr>
        <p:xfrm>
          <a:off x="2057400" y="3107250"/>
          <a:ext cx="2301570" cy="245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843" name="Visio" r:id="rId4" imgW="1134018" imgH="1203390" progId="Visio.Drawing.11">
                  <p:embed/>
                </p:oleObj>
              </mc:Choice>
              <mc:Fallback>
                <p:oleObj name="Visio" r:id="rId4" imgW="1134018" imgH="120339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107250"/>
                        <a:ext cx="2301570" cy="2456081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260232"/>
              </p:ext>
            </p:extLst>
          </p:nvPr>
        </p:nvGraphicFramePr>
        <p:xfrm>
          <a:off x="6399548" y="2939237"/>
          <a:ext cx="4540017" cy="2715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844" name="Visio" r:id="rId6" imgW="2370146" imgH="1419390" progId="Visio.Drawing.11">
                  <p:embed/>
                </p:oleObj>
              </mc:Choice>
              <mc:Fallback>
                <p:oleObj name="Visio" r:id="rId6" imgW="2370146" imgH="141939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9548" y="2939237"/>
                        <a:ext cx="4540017" cy="2715496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文本框 37"/>
          <p:cNvSpPr txBox="1"/>
          <p:nvPr/>
        </p:nvSpPr>
        <p:spPr>
          <a:xfrm>
            <a:off x="1574317" y="5654733"/>
            <a:ext cx="3092247" cy="373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）集成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触发器逻辑符号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990990" y="5654733"/>
            <a:ext cx="3092247" cy="373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74LS74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芯片引脚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52"/>
              <p:cNvSpPr txBox="1"/>
              <p:nvPr/>
            </p:nvSpPr>
            <p:spPr>
              <a:xfrm>
                <a:off x="1006449" y="1331594"/>
                <a:ext cx="5490394" cy="1267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FF0000"/>
                                </a:solidFill>
                                <a:effectLst/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FF0000"/>
                                </a:solidFill>
                                <a:effectLst/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D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是异步置位端：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PR</m:t>
                        </m:r>
                      </m:e>
                    </m:acc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信号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FF0000"/>
                                </a:solidFill>
                                <a:effectLst/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D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是异步清零端：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CLR</m:t>
                        </m:r>
                      </m:e>
                    </m:acc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信号</a:t>
                </a:r>
              </a:p>
            </p:txBody>
          </p:sp>
        </mc:Choice>
        <mc:Fallback xmlns="">
          <p:sp>
            <p:nvSpPr>
              <p:cNvPr id="40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49" y="1331594"/>
                <a:ext cx="5490394" cy="1267014"/>
              </a:xfrm>
              <a:prstGeom prst="rect">
                <a:avLst/>
              </a:prstGeom>
              <a:blipFill rotWithShape="1">
                <a:blip r:embed="rId8"/>
                <a:stretch>
                  <a:fillRect l="-1443" b="-43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48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5.8.1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集成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93478" y="1523849"/>
            <a:ext cx="4704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74LS74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触发器的功能表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表格 3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602257"/>
                  </p:ext>
                </p:extLst>
              </p:nvPr>
            </p:nvGraphicFramePr>
            <p:xfrm>
              <a:off x="693479" y="2122314"/>
              <a:ext cx="6593814" cy="4490238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884759">
                      <a:extLst>
                        <a:ext uri="{9D8B030D-6E8A-4147-A177-3AD203B41FA5}">
                          <a16:colId xmlns:a16="http://schemas.microsoft.com/office/drawing/2014/main" val="1757781399"/>
                        </a:ext>
                      </a:extLst>
                    </a:gridCol>
                    <a:gridCol w="884759">
                      <a:extLst>
                        <a:ext uri="{9D8B030D-6E8A-4147-A177-3AD203B41FA5}">
                          <a16:colId xmlns:a16="http://schemas.microsoft.com/office/drawing/2014/main" val="123718682"/>
                        </a:ext>
                      </a:extLst>
                    </a:gridCol>
                    <a:gridCol w="884759">
                      <a:extLst>
                        <a:ext uri="{9D8B030D-6E8A-4147-A177-3AD203B41FA5}">
                          <a16:colId xmlns:a16="http://schemas.microsoft.com/office/drawing/2014/main" val="2357604648"/>
                        </a:ext>
                      </a:extLst>
                    </a:gridCol>
                    <a:gridCol w="884759">
                      <a:extLst>
                        <a:ext uri="{9D8B030D-6E8A-4147-A177-3AD203B41FA5}">
                          <a16:colId xmlns:a16="http://schemas.microsoft.com/office/drawing/2014/main" val="3421580811"/>
                        </a:ext>
                      </a:extLst>
                    </a:gridCol>
                    <a:gridCol w="884759">
                      <a:extLst>
                        <a:ext uri="{9D8B030D-6E8A-4147-A177-3AD203B41FA5}">
                          <a16:colId xmlns:a16="http://schemas.microsoft.com/office/drawing/2014/main" val="2407955273"/>
                        </a:ext>
                      </a:extLst>
                    </a:gridCol>
                    <a:gridCol w="846249">
                      <a:extLst>
                        <a:ext uri="{9D8B030D-6E8A-4147-A177-3AD203B41FA5}">
                          <a16:colId xmlns:a16="http://schemas.microsoft.com/office/drawing/2014/main" val="4027987535"/>
                        </a:ext>
                      </a:extLst>
                    </a:gridCol>
                    <a:gridCol w="1323770">
                      <a:extLst>
                        <a:ext uri="{9D8B030D-6E8A-4147-A177-3AD203B41FA5}">
                          <a16:colId xmlns:a16="http://schemas.microsoft.com/office/drawing/2014/main" val="2442917358"/>
                        </a:ext>
                      </a:extLst>
                    </a:gridCol>
                  </a:tblGrid>
                  <a:tr h="65610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000" b="1" kern="100">
                                            <a:effectLst/>
                                            <a:latin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S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nor/>
                                          </m:rPr>
                                          <a:rPr lang="en-US" sz="2000" b="1" kern="100">
                                            <a:effectLst/>
                                            <a:latin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D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000" b="1" kern="100">
                                            <a:effectLst/>
                                            <a:latin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R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nor/>
                                          </m:rPr>
                                          <a:rPr lang="en-US" sz="2000" b="1" kern="100">
                                            <a:effectLst/>
                                            <a:latin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D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CP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zh-CN" sz="2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Q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0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0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000" b="1" kern="100">
                                            <a:effectLst/>
                                            <a:latin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Q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en-US" sz="2000" b="1" kern="100">
                                            <a:effectLst/>
                                            <a:latin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n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sz="2000" b="1" kern="100">
                                            <a:effectLst/>
                                            <a:latin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功能描述</a:t>
                          </a:r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78848777"/>
                      </a:ext>
                    </a:extLst>
                  </a:tr>
                  <a:tr h="47926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异步清零</a:t>
                          </a:r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6406677"/>
                      </a:ext>
                    </a:extLst>
                  </a:tr>
                  <a:tr h="47926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异步置位</a:t>
                          </a:r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28079124"/>
                      </a:ext>
                    </a:extLst>
                  </a:tr>
                  <a:tr h="47926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不确定</a:t>
                          </a:r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06603058"/>
                      </a:ext>
                    </a:extLst>
                  </a:tr>
                  <a:tr h="47926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同步清零</a:t>
                          </a:r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09795741"/>
                      </a:ext>
                    </a:extLst>
                  </a:tr>
                  <a:tr h="47926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同步置位</a:t>
                          </a:r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6350224"/>
                      </a:ext>
                    </a:extLst>
                  </a:tr>
                  <a:tr h="47926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zh-CN" sz="2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Q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0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000" b="1" kern="100">
                                            <a:effectLst/>
                                            <a:latin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Q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en-US" sz="2000" b="1" kern="100">
                                            <a:effectLst/>
                                            <a:latin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n</m:t>
                                        </m:r>
                                      </m:sup>
                                    </m:sSup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09822491"/>
                      </a:ext>
                    </a:extLst>
                  </a:tr>
                  <a:tr h="47926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zh-CN" sz="2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Q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0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000" b="1" kern="100">
                                            <a:effectLst/>
                                            <a:latin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Q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en-US" sz="2000" b="1" kern="100">
                                            <a:effectLst/>
                                            <a:latin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n</m:t>
                                        </m:r>
                                      </m:sup>
                                    </m:sSup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3952781"/>
                      </a:ext>
                    </a:extLst>
                  </a:tr>
                  <a:tr h="47926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zh-CN" sz="2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Q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0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000" b="1" kern="100">
                                            <a:effectLst/>
                                            <a:latin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Q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en-US" sz="2000" b="1" kern="100">
                                            <a:effectLst/>
                                            <a:latin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n</m:t>
                                        </m:r>
                                      </m:sup>
                                    </m:sSup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3005823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表格 3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602257"/>
                  </p:ext>
                </p:extLst>
              </p:nvPr>
            </p:nvGraphicFramePr>
            <p:xfrm>
              <a:off x="693479" y="2122314"/>
              <a:ext cx="6593814" cy="4490238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88475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757781399"/>
                        </a:ext>
                      </a:extLst>
                    </a:gridCol>
                    <a:gridCol w="88475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23718682"/>
                        </a:ext>
                      </a:extLst>
                    </a:gridCol>
                    <a:gridCol w="88475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357604648"/>
                        </a:ext>
                      </a:extLst>
                    </a:gridCol>
                    <a:gridCol w="88475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421580811"/>
                        </a:ext>
                      </a:extLst>
                    </a:gridCol>
                    <a:gridCol w="88475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407955273"/>
                        </a:ext>
                      </a:extLst>
                    </a:gridCol>
                    <a:gridCol w="84624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4027987535"/>
                        </a:ext>
                      </a:extLst>
                    </a:gridCol>
                    <a:gridCol w="132377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442917358"/>
                        </a:ext>
                      </a:extLst>
                    </a:gridCol>
                  </a:tblGrid>
                  <a:tr h="6561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3976" marR="103976" marT="0" marB="0" anchor="ctr">
                        <a:blipFill rotWithShape="1">
                          <a:blip r:embed="rId4"/>
                          <a:stretch>
                            <a:fillRect l="-690" r="-646207" b="-5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3976" marR="103976" marT="0" marB="0" anchor="ctr">
                        <a:blipFill rotWithShape="1">
                          <a:blip r:embed="rId4"/>
                          <a:stretch>
                            <a:fillRect l="-100690" r="-546207" b="-5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CP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4"/>
                          <a:stretch>
                            <a:fillRect l="-400690" r="-246207" b="-5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l="-522302" r="-156835" b="-5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功能描述</a:t>
                          </a:r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178848777"/>
                      </a:ext>
                    </a:extLst>
                  </a:tr>
                  <a:tr h="47926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异步清零</a:t>
                          </a:r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06406677"/>
                      </a:ext>
                    </a:extLst>
                  </a:tr>
                  <a:tr h="47926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异步置位</a:t>
                          </a:r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528079124"/>
                      </a:ext>
                    </a:extLst>
                  </a:tr>
                  <a:tr h="47926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不确定</a:t>
                          </a:r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906603058"/>
                      </a:ext>
                    </a:extLst>
                  </a:tr>
                  <a:tr h="47926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同步清零</a:t>
                          </a:r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109795741"/>
                      </a:ext>
                    </a:extLst>
                  </a:tr>
                  <a:tr h="47926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同步置位</a:t>
                          </a:r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56350224"/>
                      </a:ext>
                    </a:extLst>
                  </a:tr>
                  <a:tr h="47926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4"/>
                          <a:stretch>
                            <a:fillRect l="-400690" t="-634177" r="-246207" b="-2075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l="-522302" t="-634177" r="-156835" b="-2075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009822491"/>
                      </a:ext>
                    </a:extLst>
                  </a:tr>
                  <a:tr h="47926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4"/>
                          <a:stretch>
                            <a:fillRect l="-400690" t="-743590" r="-246207" b="-1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l="-522302" t="-743590" r="-156835" b="-1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73952781"/>
                      </a:ext>
                    </a:extLst>
                  </a:tr>
                  <a:tr h="47926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4"/>
                          <a:stretch>
                            <a:fillRect l="-400690" t="-832911" r="-246207" b="-88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3976" marR="103976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l="-522302" t="-832911" r="-156835" b="-88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103976" marR="103976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30058238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35" name="对象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0381615"/>
              </p:ext>
            </p:extLst>
          </p:nvPr>
        </p:nvGraphicFramePr>
        <p:xfrm>
          <a:off x="2687225" y="4312942"/>
          <a:ext cx="358622" cy="27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59" name="Visio" r:id="rId5" imgW="239608" imgH="311040" progId="Visio.Drawing.11">
                  <p:embed/>
                </p:oleObj>
              </mc:Choice>
              <mc:Fallback>
                <p:oleObj name="Visio" r:id="rId5" imgW="239608" imgH="31104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7361" b="17361"/>
                      <a:stretch>
                        <a:fillRect/>
                      </a:stretch>
                    </p:blipFill>
                    <p:spPr bwMode="auto">
                      <a:xfrm>
                        <a:off x="2687225" y="4312942"/>
                        <a:ext cx="358622" cy="276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424530"/>
              </p:ext>
            </p:extLst>
          </p:nvPr>
        </p:nvGraphicFramePr>
        <p:xfrm>
          <a:off x="2687225" y="4776508"/>
          <a:ext cx="358622" cy="27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60" name="Visio" r:id="rId7" imgW="239608" imgH="311040" progId="Visio.Drawing.11">
                  <p:embed/>
                </p:oleObj>
              </mc:Choice>
              <mc:Fallback>
                <p:oleObj name="Visio" r:id="rId7" imgW="239608" imgH="31104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7361" b="17361"/>
                      <a:stretch>
                        <a:fillRect/>
                      </a:stretch>
                    </p:blipFill>
                    <p:spPr bwMode="auto">
                      <a:xfrm>
                        <a:off x="2687225" y="4776508"/>
                        <a:ext cx="358622" cy="276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7599044"/>
              </p:ext>
            </p:extLst>
          </p:nvPr>
        </p:nvGraphicFramePr>
        <p:xfrm>
          <a:off x="2744988" y="6256034"/>
          <a:ext cx="300858" cy="27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61" name="Visio" r:id="rId8" imgW="200169" imgH="324270" progId="Visio.Drawing.11">
                  <p:embed/>
                </p:oleObj>
              </mc:Choice>
              <mc:Fallback>
                <p:oleObj name="Visio" r:id="rId8" imgW="200169" imgH="32427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2203" b="22203"/>
                      <a:stretch>
                        <a:fillRect/>
                      </a:stretch>
                    </p:blipFill>
                    <p:spPr bwMode="auto">
                      <a:xfrm>
                        <a:off x="2744988" y="6256034"/>
                        <a:ext cx="300858" cy="276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7495674" y="2187613"/>
                <a:ext cx="4410076" cy="4068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异步置位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信号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2400" b="1"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400" b="1"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D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异步复位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信号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2400" b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400" b="1"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D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优先级最高，且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不允许同时有效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如果同时有效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（为零），则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双相状态输出均为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，此时，如果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2400" b="1"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400" b="1"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D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和号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2400" b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400" b="1"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D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同时变成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，那么次态不确定。</a:t>
                </a:r>
                <a:endParaRPr lang="zh-CN" altLang="en-US" sz="2400" b="1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674" y="2187613"/>
                <a:ext cx="4410076" cy="4068421"/>
              </a:xfrm>
              <a:prstGeom prst="rect">
                <a:avLst/>
              </a:prstGeom>
              <a:blipFill rotWithShape="1">
                <a:blip r:embed="rId10"/>
                <a:stretch>
                  <a:fillRect l="-1936" r="-1245" b="-10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724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495301" y="939423"/>
                <a:ext cx="11306174" cy="4988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锁存器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触发器是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既能存储数字信号，又能控制状态转换的双稳态元件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的总称。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它是数字电路中最基本的存储元件，有两个稳定状态，用于表示二值信息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、特点：</a:t>
                </a: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zh-CN" altLang="en-US" sz="20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具有两个能自行保持的稳定状态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，用来表示二进制的“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1”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和“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0”,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或者用来表示逻辑状态的“真”和“假”；</a:t>
                </a: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）具有一对</a:t>
                </a:r>
                <a:r>
                  <a:rPr lang="zh-CN" altLang="en-US" sz="20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互补的输出信号</a:t>
                </a:r>
                <a:r>
                  <a:rPr lang="en-US" altLang="zh-CN" sz="20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lang="zh-CN" altLang="en-US" sz="20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000">
                            <a:solidFill>
                              <a:srgbClr val="0000CC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</m:acc>
                  </m:oMath>
                </a14:m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Q=0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表明触发器存储了“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 ” 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Q=1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表明触发器存储了“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1”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）触发器</a:t>
                </a:r>
                <a:r>
                  <a:rPr lang="zh-CN" altLang="en-US" sz="20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具有输入信号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，在规定的触发条件下，可将触发器设置为“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0”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或者“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1”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）输入信号消失后或者触发条件无效后，电路仍能将获得的</a:t>
                </a:r>
                <a:r>
                  <a:rPr lang="zh-CN" altLang="en-US" sz="20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新状态保存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下来。</a:t>
                </a: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zh-CN" altLang="en-US" sz="20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可能存在着时钟信号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，用于规定电路状态改变的时间或时刻。</a:t>
                </a: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1" y="939423"/>
                <a:ext cx="11306174" cy="4988225"/>
              </a:xfrm>
              <a:prstGeom prst="rect">
                <a:avLst/>
              </a:prstGeom>
              <a:blipFill rotWithShape="1">
                <a:blip r:embed="rId3"/>
                <a:stretch>
                  <a:fillRect l="-431" r="-485" b="-2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5.1.2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锁存器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触发器的特点与分类</a:t>
            </a:r>
          </a:p>
        </p:txBody>
      </p:sp>
    </p:spTree>
    <p:extLst>
      <p:ext uri="{BB962C8B-B14F-4D97-AF65-F5344CB8AC3E}">
        <p14:creationId xmlns:p14="http://schemas.microsoft.com/office/powerpoint/2010/main" val="64345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76275" y="1038977"/>
            <a:ext cx="1097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异步工作方式：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当异步置位或复位信号一旦有效，触发器就立即置位或者复位。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同步工作方式：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只有当异步信号无效时，触发器在时钟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和激励输入信号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控制下工作。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特性方程：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5.8.1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集成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049954" y="3536426"/>
                <a:ext cx="5843789" cy="22572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342900" lvl="1" indent="-342900" defTabSz="540000">
                  <a:spcBef>
                    <a:spcPts val="1200"/>
                  </a:spcBef>
                  <a:spcAft>
                    <a:spcPts val="1200"/>
                  </a:spcAft>
                  <a:buClr>
                    <a:srgbClr val="3859CD"/>
                  </a:buClr>
                  <a:buSzPct val="100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4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zh-CN" altLang="zh-CN" sz="2400" b="1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400" b="1" kern="100">
                                      <a:solidFill>
                                        <a:srgbClr val="FF0000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Q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altLang="zh-CN" sz="2400" b="1" kern="100">
                                      <a:solidFill>
                                        <a:srgbClr val="FF0000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="1" kern="100">
                                      <a:solidFill>
                                        <a:srgbClr val="FF0000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altLang="zh-CN" sz="2400" b="1" kern="10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= 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1" kern="10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D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1" kern="10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1" kern="10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          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zh-CN" altLang="zh-CN" sz="2400" b="1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zh-CN" sz="2400" b="1" kern="100">
                                          <a:solidFill>
                                            <a:srgbClr val="FF0000"/>
                                          </a:solidFill>
                                          <a:latin typeface="Times New Roman" panose="020206030504050203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US" altLang="zh-CN" sz="2400" b="1" kern="100">
                                          <a:solidFill>
                                            <a:srgbClr val="FF0000"/>
                                          </a:solidFill>
                                          <a:latin typeface="Times New Roman" panose="020206030504050203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D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en-US" altLang="zh-CN" sz="2400" b="1" kern="10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b="1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b="1" i="1" kern="1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zh-CN" sz="2400" b="1" kern="1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R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US" altLang="zh-CN" sz="2400" b="1" kern="100">
                                          <a:solidFill>
                                            <a:srgbClr val="FF0000"/>
                                          </a:solidFill>
                                          <a:latin typeface="Times New Roman" panose="020206030504050203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D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en-US" altLang="zh-CN" sz="2400" b="1" kern="10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= 1</m:t>
                              </m:r>
                              <m:r>
                                <m:rPr>
                                  <m:nor/>
                                </m:rPr>
                                <a:rPr lang="zh-CN" altLang="zh-CN" sz="2400" b="1" kern="10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（约束条件）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zh-CN" sz="2400" b="1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同步工作时</a:t>
                </a:r>
                <a:endParaRPr lang="zh-CN" altLang="zh-CN" sz="2400" b="1" kern="100" dirty="0">
                  <a:solidFill>
                    <a:srgbClr val="FF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spcBef>
                    <a:spcPts val="1200"/>
                  </a:spcBef>
                  <a:spcAft>
                    <a:spcPts val="1200"/>
                  </a:spcAft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zh-CN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400" b="1">
                                      <a:solidFill>
                                        <a:srgbClr val="FF0000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</a:rPr>
                                    <m:t>Q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altLang="zh-CN" sz="2400" b="1">
                                      <a:solidFill>
                                        <a:srgbClr val="FF0000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</a:rPr>
                                    <m:t>n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="1">
                                      <a:solidFill>
                                        <a:srgbClr val="FF0000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altLang="zh-CN" sz="2400" b="1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</a:rPr>
                                <m:t> = </m:t>
                              </m:r>
                              <m:sSub>
                                <m:sSubPr>
                                  <m:ctrlPr>
                                    <a:rPr lang="zh-CN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400" b="1">
                                      <a:solidFill>
                                        <a:srgbClr val="FF0000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zh-CN" sz="2400" b="1">
                                      <a:solidFill>
                                        <a:srgbClr val="FF0000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</a:rPr>
                                    <m:t>D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sz="2400" b="1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zh-CN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 sz="2400" b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R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 sz="2400" b="1">
                                              <a:solidFill>
                                                <a:srgbClr val="FF0000"/>
                                              </a:solidFill>
                                              <a:latin typeface="Times New Roman" panose="02020603050405020304" pitchFamily="18" charset="0"/>
                                              <a:ea typeface="宋体" panose="02010600030101010101" pitchFamily="2" charset="-122"/>
                                            </a:rPr>
                                            <m:t>D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m:rPr>
                                      <m:nor/>
                                    </m:rPr>
                                    <a:rPr lang="en-US" altLang="zh-CN" sz="2400" b="1">
                                      <a:solidFill>
                                        <a:srgbClr val="FF0000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</a:rPr>
                                    <m:t>Q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altLang="zh-CN" sz="2400" b="1">
                                      <a:solidFill>
                                        <a:srgbClr val="FF0000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</a:rPr>
                                    <m:t>n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altLang="zh-CN" sz="2400" b="1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</a:rPr>
                                <m:t>              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zh-CN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zh-CN" sz="2400" b="1">
                                          <a:solidFill>
                                            <a:srgbClr val="FF0000"/>
                                          </a:solidFill>
                                          <a:latin typeface="Times New Roman" panose="02020603050405020304" pitchFamily="18" charset="0"/>
                                          <a:ea typeface="宋体" panose="02010600030101010101" pitchFamily="2" charset="-122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US" altLang="zh-CN" sz="2400" b="1">
                                          <a:solidFill>
                                            <a:srgbClr val="FF0000"/>
                                          </a:solidFill>
                                          <a:latin typeface="Times New Roman" panose="02020603050405020304" pitchFamily="18" charset="0"/>
                                          <a:ea typeface="宋体" panose="02010600030101010101" pitchFamily="2" charset="-122"/>
                                        </a:rPr>
                                        <m:t>D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en-US" altLang="zh-CN" sz="24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⨁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zh-CN" sz="2400" b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R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US" altLang="zh-CN" sz="2400" b="1">
                                          <a:solidFill>
                                            <a:srgbClr val="FF0000"/>
                                          </a:solidFill>
                                          <a:latin typeface="Times New Roman" panose="02020603050405020304" pitchFamily="18" charset="0"/>
                                          <a:ea typeface="宋体" panose="02010600030101010101" pitchFamily="2" charset="-122"/>
                                        </a:rPr>
                                        <m:t>D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en-US" altLang="zh-CN" sz="2400" b="1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</a:rPr>
                                <m:t> = 1</m:t>
                              </m:r>
                              <m:r>
                                <m:rPr>
                                  <m:nor/>
                                </m:rPr>
                                <a:rPr lang="zh-CN" altLang="zh-CN" sz="2400" b="1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（约束条件）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异步工作时</a:t>
                </a:r>
                <a:endParaRPr lang="zh-CN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954" y="3536426"/>
                <a:ext cx="5843789" cy="2257285"/>
              </a:xfrm>
              <a:prstGeom prst="rect">
                <a:avLst/>
              </a:prstGeom>
              <a:blipFill rotWithShape="1">
                <a:blip r:embed="rId3"/>
                <a:stretch>
                  <a:fillRect r="-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47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80487" y="1049806"/>
            <a:ext cx="11031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5.3】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对图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5.38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所示的一组输入信号，画出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74LS74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触发器输出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的波形。假设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的初态为“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0”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5.8.1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集成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9989072"/>
              </p:ext>
            </p:extLst>
          </p:nvPr>
        </p:nvGraphicFramePr>
        <p:xfrm>
          <a:off x="304512" y="4671667"/>
          <a:ext cx="4722828" cy="183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942" name="Visio" r:id="rId4" imgW="3390168" imgH="1314090" progId="Visio.Drawing.11">
                  <p:embed/>
                </p:oleObj>
              </mc:Choice>
              <mc:Fallback>
                <p:oleObj name="Visio" r:id="rId4" imgW="3390168" imgH="131409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512" y="4671667"/>
                        <a:ext cx="4722828" cy="1839487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723018"/>
              </p:ext>
            </p:extLst>
          </p:nvPr>
        </p:nvGraphicFramePr>
        <p:xfrm>
          <a:off x="6250846" y="4363341"/>
          <a:ext cx="5276661" cy="2364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943" name="Visio" r:id="rId6" imgW="3390168" imgH="1520910" progId="Visio.Drawing.11">
                  <p:embed/>
                </p:oleObj>
              </mc:Choice>
              <mc:Fallback>
                <p:oleObj name="Visio" r:id="rId6" imgW="3390168" imgH="152091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0846" y="4363341"/>
                        <a:ext cx="5276661" cy="2364717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80486" y="2153882"/>
                <a:ext cx="11031025" cy="21132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的变化，发生在以下三个时刻：</a:t>
                </a:r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2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0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0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2000" b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000" b="1">
                                <a:solidFill>
                                  <a:srgbClr val="0000CC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D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0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  <a:r>
                  <a:rPr lang="zh-CN" altLang="en-US" sz="20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的时刻：</a:t>
                </a:r>
                <a:r>
                  <a:rPr lang="zh-CN" altLang="en-US" sz="20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在此段时间内，输出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lang="zh-CN" altLang="en-US" sz="20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一定为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0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且维持为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0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</a:p>
              <a:p>
                <a:pPr marL="800100" lvl="2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0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0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2000" b="1">
                                <a:solidFill>
                                  <a:srgbClr val="0000CC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000" b="1">
                                <a:solidFill>
                                  <a:srgbClr val="0000CC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D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0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  <a:r>
                  <a:rPr lang="zh-CN" altLang="en-US" sz="20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的时刻：</a:t>
                </a:r>
                <a:r>
                  <a:rPr lang="zh-CN" altLang="en-US" sz="20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在此段时间内，输出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lang="zh-CN" altLang="en-US" sz="20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一定为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0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且维持为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0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</a:p>
              <a:p>
                <a:pPr marL="800100" lvl="2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0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0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2000" b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000" b="1">
                                <a:solidFill>
                                  <a:srgbClr val="0000CC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D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000" b="1" dirty="0">
                    <a:solidFill>
                      <a:srgbClr val="0000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=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0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0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2000" b="1">
                                <a:solidFill>
                                  <a:srgbClr val="0000CC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000" b="1">
                                <a:solidFill>
                                  <a:srgbClr val="0000CC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D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000" b="1" dirty="0">
                    <a:solidFill>
                      <a:srgbClr val="0000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=1</a:t>
                </a:r>
                <a:r>
                  <a:rPr lang="zh-CN" altLang="en-US" sz="20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时，在</a:t>
                </a:r>
                <a:r>
                  <a:rPr lang="en-US" altLang="zh-CN" sz="20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</a:t>
                </a:r>
                <a:r>
                  <a:rPr lang="zh-CN" altLang="en-US" sz="20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脉冲的上跳沿：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lang="zh-CN" altLang="en-US" sz="20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的状态与上跳沿来临前一时刻的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sz="20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的状态一致。</a:t>
                </a: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86" y="2153882"/>
                <a:ext cx="11031025" cy="2113207"/>
              </a:xfrm>
              <a:prstGeom prst="rect">
                <a:avLst/>
              </a:prstGeom>
              <a:blipFill rotWithShape="1">
                <a:blip r:embed="rId8"/>
                <a:stretch>
                  <a:fillRect l="-718" b="-14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图片 39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110" y="605856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08628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66725" y="1086602"/>
            <a:ext cx="1127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常见的集成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J-K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触发器器件有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74LS76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74LS112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，它们均含两个独立控制的负边沿触发的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J-K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触发器，并且带异步置位端和异步复位端；不同的是它们的芯片引脚排列有差异。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74LS76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5.8.2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集成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J-K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186040"/>
              </p:ext>
            </p:extLst>
          </p:nvPr>
        </p:nvGraphicFramePr>
        <p:xfrm>
          <a:off x="1461249" y="3442579"/>
          <a:ext cx="2292604" cy="2369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674" name="Visio" r:id="rId4" imgW="1134018" imgH="1174500" progId="Visio.Drawing.11">
                  <p:embed/>
                </p:oleObj>
              </mc:Choice>
              <mc:Fallback>
                <p:oleObj name="Visio" r:id="rId4" imgW="1134018" imgH="11745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1249" y="3442579"/>
                        <a:ext cx="2292604" cy="2369558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909868"/>
              </p:ext>
            </p:extLst>
          </p:nvPr>
        </p:nvGraphicFramePr>
        <p:xfrm>
          <a:off x="5888995" y="3394926"/>
          <a:ext cx="4096024" cy="2398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675" name="Visio" r:id="rId6" imgW="2809923" imgH="1640520" progId="Visio.Drawing.11">
                  <p:embed/>
                </p:oleObj>
              </mc:Choice>
              <mc:Fallback>
                <p:oleObj name="Visio" r:id="rId6" imgW="2809923" imgH="16405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8995" y="3394926"/>
                        <a:ext cx="4096024" cy="2398406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文本框 38"/>
          <p:cNvSpPr txBox="1"/>
          <p:nvPr/>
        </p:nvSpPr>
        <p:spPr>
          <a:xfrm>
            <a:off x="934061" y="5949803"/>
            <a:ext cx="406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）集成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J-K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触发器逻辑符号</a:t>
            </a:r>
          </a:p>
        </p:txBody>
      </p:sp>
      <p:sp>
        <p:nvSpPr>
          <p:cNvPr id="38" name="文本框 39"/>
          <p:cNvSpPr txBox="1"/>
          <p:nvPr/>
        </p:nvSpPr>
        <p:spPr>
          <a:xfrm>
            <a:off x="6381132" y="5949804"/>
            <a:ext cx="397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74LS76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芯片引脚</a:t>
            </a:r>
          </a:p>
        </p:txBody>
      </p:sp>
    </p:spTree>
    <p:extLst>
      <p:ext uri="{BB962C8B-B14F-4D97-AF65-F5344CB8AC3E}">
        <p14:creationId xmlns:p14="http://schemas.microsoft.com/office/powerpoint/2010/main" val="264493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737235" y="1020930"/>
                <a:ext cx="10813081" cy="1788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异步置位信号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2400" b="1">
                                <a:effectLst/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400" b="1">
                                <a:effectLst/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D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和异步复位信号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2400" b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400" b="1">
                                <a:effectLst/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D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，低电平有效，优先级高于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脉冲和激励输入，且不允许同时有效。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特性及功能表：</a:t>
                </a: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35" y="1020930"/>
                <a:ext cx="10813081" cy="1788695"/>
              </a:xfrm>
              <a:prstGeom prst="rect">
                <a:avLst/>
              </a:prstGeom>
              <a:blipFill rotWithShape="1">
                <a:blip r:embed="rId4"/>
                <a:stretch>
                  <a:fillRect l="-789" b="-3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5.8.2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集成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J-K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7229685"/>
                  </p:ext>
                </p:extLst>
              </p:nvPr>
            </p:nvGraphicFramePr>
            <p:xfrm>
              <a:off x="672368" y="2761497"/>
              <a:ext cx="6335100" cy="4029124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739296">
                      <a:extLst>
                        <a:ext uri="{9D8B030D-6E8A-4147-A177-3AD203B41FA5}">
                          <a16:colId xmlns:a16="http://schemas.microsoft.com/office/drawing/2014/main" val="351078323"/>
                        </a:ext>
                      </a:extLst>
                    </a:gridCol>
                    <a:gridCol w="739296">
                      <a:extLst>
                        <a:ext uri="{9D8B030D-6E8A-4147-A177-3AD203B41FA5}">
                          <a16:colId xmlns:a16="http://schemas.microsoft.com/office/drawing/2014/main" val="4000613082"/>
                        </a:ext>
                      </a:extLst>
                    </a:gridCol>
                    <a:gridCol w="739296">
                      <a:extLst>
                        <a:ext uri="{9D8B030D-6E8A-4147-A177-3AD203B41FA5}">
                          <a16:colId xmlns:a16="http://schemas.microsoft.com/office/drawing/2014/main" val="3278738166"/>
                        </a:ext>
                      </a:extLst>
                    </a:gridCol>
                    <a:gridCol w="739296">
                      <a:extLst>
                        <a:ext uri="{9D8B030D-6E8A-4147-A177-3AD203B41FA5}">
                          <a16:colId xmlns:a16="http://schemas.microsoft.com/office/drawing/2014/main" val="3108416351"/>
                        </a:ext>
                      </a:extLst>
                    </a:gridCol>
                    <a:gridCol w="739296">
                      <a:extLst>
                        <a:ext uri="{9D8B030D-6E8A-4147-A177-3AD203B41FA5}">
                          <a16:colId xmlns:a16="http://schemas.microsoft.com/office/drawing/2014/main" val="2395147756"/>
                        </a:ext>
                      </a:extLst>
                    </a:gridCol>
                    <a:gridCol w="739296">
                      <a:extLst>
                        <a:ext uri="{9D8B030D-6E8A-4147-A177-3AD203B41FA5}">
                          <a16:colId xmlns:a16="http://schemas.microsoft.com/office/drawing/2014/main" val="1747713196"/>
                        </a:ext>
                      </a:extLst>
                    </a:gridCol>
                    <a:gridCol w="793195">
                      <a:extLst>
                        <a:ext uri="{9D8B030D-6E8A-4147-A177-3AD203B41FA5}">
                          <a16:colId xmlns:a16="http://schemas.microsoft.com/office/drawing/2014/main" val="2976434329"/>
                        </a:ext>
                      </a:extLst>
                    </a:gridCol>
                    <a:gridCol w="1106129">
                      <a:extLst>
                        <a:ext uri="{9D8B030D-6E8A-4147-A177-3AD203B41FA5}">
                          <a16:colId xmlns:a16="http://schemas.microsoft.com/office/drawing/2014/main" val="626383232"/>
                        </a:ext>
                      </a:extLst>
                    </a:gridCol>
                  </a:tblGrid>
                  <a:tr h="3662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1800" b="1" kern="100">
                                            <a:effectLst/>
                                            <a:latin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S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nor/>
                                          </m:rPr>
                                          <a:rPr lang="en-US" sz="1800" b="1" kern="100">
                                            <a:effectLst/>
                                            <a:latin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D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1800" b="1" kern="100">
                                            <a:effectLst/>
                                            <a:latin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R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nor/>
                                          </m:rPr>
                                          <a:rPr lang="en-US" sz="1800" b="1" kern="100">
                                            <a:effectLst/>
                                            <a:latin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D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CP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J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1" i="1" kern="100" smtClean="0">
                                        <a:effectLst/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1800" b="1" i="1" kern="100" smtClean="0">
                                        <a:effectLst/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𝒏</m:t>
                                    </m:r>
                                    <m:r>
                                      <a:rPr lang="en-US" altLang="zh-CN" sz="1800" b="1" i="1" kern="100" smtClean="0">
                                        <a:effectLst/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1800" b="1" i="1" kern="100" smtClean="0">
                                        <a:effectLst/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altLang="en-US" sz="18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en-US" altLang="zh-CN" sz="18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100" smtClean="0">
                                            <a:effectLst/>
                                            <a:latin typeface="Cambria Math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𝑸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100" smtClean="0">
                                            <a:effectLst/>
                                            <a:latin typeface="Cambria Math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𝒏</m:t>
                                        </m:r>
                                        <m:r>
                                          <a:rPr lang="en-US" altLang="zh-CN" sz="1800" b="1" i="1" kern="100" smtClean="0">
                                            <a:effectLst/>
                                            <a:latin typeface="Cambria Math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1800" b="1" i="1" kern="100" smtClean="0">
                                            <a:effectLst/>
                                            <a:latin typeface="Cambria Math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sup>
                                    </m:sSup>
                                  </m:e>
                                </m:acc>
                              </m:oMath>
                            </m:oMathPara>
                          </a14:m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功能描述</a:t>
                          </a: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48929974"/>
                      </a:ext>
                    </a:extLst>
                  </a:tr>
                  <a:tr h="3662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异步清零</a:t>
                          </a: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0429986"/>
                      </a:ext>
                    </a:extLst>
                  </a:tr>
                  <a:tr h="3662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异步置位</a:t>
                          </a: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105136769"/>
                      </a:ext>
                    </a:extLst>
                  </a:tr>
                  <a:tr h="3662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不确定</a:t>
                          </a: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77955587"/>
                      </a:ext>
                    </a:extLst>
                  </a:tr>
                  <a:tr h="3662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1" i="1" kern="100" smtClean="0">
                                        <a:effectLst/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1800" b="1" i="1" kern="100" smtClean="0">
                                        <a:effectLst/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altLang="en-US" sz="18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en-US" altLang="zh-CN" sz="18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100" smtClean="0">
                                            <a:effectLst/>
                                            <a:latin typeface="Cambria Math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𝑸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100" smtClean="0">
                                            <a:effectLst/>
                                            <a:latin typeface="Cambria Math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𝒏</m:t>
                                        </m:r>
                                      </m:sup>
                                    </m:sSup>
                                  </m:e>
                                </m:acc>
                              </m:oMath>
                            </m:oMathPara>
                          </a14:m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98105671"/>
                      </a:ext>
                    </a:extLst>
                  </a:tr>
                  <a:tr h="3662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清零</a:t>
                          </a: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01894339"/>
                      </a:ext>
                    </a:extLst>
                  </a:tr>
                  <a:tr h="3662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置位</a:t>
                          </a: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73457369"/>
                      </a:ext>
                    </a:extLst>
                  </a:tr>
                  <a:tr h="3662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altLang="en-US" sz="18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en-US" altLang="zh-CN" sz="18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100" smtClean="0">
                                            <a:effectLst/>
                                            <a:latin typeface="Cambria Math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𝑸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100" smtClean="0">
                                            <a:effectLst/>
                                            <a:latin typeface="Cambria Math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𝒏</m:t>
                                        </m:r>
                                      </m:sup>
                                    </m:sSup>
                                  </m:e>
                                </m:acc>
                              </m:oMath>
                            </m:oMathPara>
                          </a14:m>
                          <a:endParaRPr lang="zh-CN" alt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1" i="1" kern="100" smtClean="0">
                                        <a:effectLst/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1800" b="1" i="1" kern="100" smtClean="0">
                                        <a:effectLst/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翻转</a:t>
                          </a: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88870796"/>
                      </a:ext>
                    </a:extLst>
                  </a:tr>
                  <a:tr h="3662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1" i="1" kern="100" smtClean="0">
                                        <a:effectLst/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1800" b="1" i="1" kern="100" smtClean="0">
                                        <a:effectLst/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altLang="en-US" sz="18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en-US" altLang="zh-CN" sz="18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100" smtClean="0">
                                            <a:effectLst/>
                                            <a:latin typeface="Cambria Math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𝑸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100" smtClean="0">
                                            <a:effectLst/>
                                            <a:latin typeface="Cambria Math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𝒏</m:t>
                                        </m:r>
                                      </m:sup>
                                    </m:sSup>
                                  </m:e>
                                </m:acc>
                              </m:oMath>
                            </m:oMathPara>
                          </a14:m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527650478"/>
                      </a:ext>
                    </a:extLst>
                  </a:tr>
                  <a:tr h="3662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1" i="1" kern="100" smtClean="0">
                                        <a:effectLst/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1800" b="1" i="1" kern="100" smtClean="0">
                                        <a:effectLst/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altLang="en-US" sz="18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en-US" altLang="zh-CN" sz="18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100" smtClean="0">
                                            <a:effectLst/>
                                            <a:latin typeface="Cambria Math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𝑸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100" smtClean="0">
                                            <a:effectLst/>
                                            <a:latin typeface="Cambria Math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𝒏</m:t>
                                        </m:r>
                                      </m:sup>
                                    </m:sSup>
                                  </m:e>
                                </m:acc>
                              </m:oMath>
                            </m:oMathPara>
                          </a14:m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00371947"/>
                      </a:ext>
                    </a:extLst>
                  </a:tr>
                  <a:tr h="3662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1" i="1" kern="100" smtClean="0">
                                        <a:effectLst/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1800" b="1" i="1" kern="100" smtClean="0">
                                        <a:effectLst/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altLang="en-US" sz="18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en-US" altLang="zh-CN" sz="18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100" smtClean="0">
                                            <a:effectLst/>
                                            <a:latin typeface="Cambria Math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𝑸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100" smtClean="0">
                                            <a:effectLst/>
                                            <a:latin typeface="Cambria Math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𝒏</m:t>
                                        </m:r>
                                      </m:sup>
                                    </m:sSup>
                                  </m:e>
                                </m:acc>
                              </m:oMath>
                            </m:oMathPara>
                          </a14:m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8083220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7229685"/>
                  </p:ext>
                </p:extLst>
              </p:nvPr>
            </p:nvGraphicFramePr>
            <p:xfrm>
              <a:off x="672368" y="2761497"/>
              <a:ext cx="6335100" cy="4029124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73929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51078323"/>
                        </a:ext>
                      </a:extLst>
                    </a:gridCol>
                    <a:gridCol w="73929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4000613082"/>
                        </a:ext>
                      </a:extLst>
                    </a:gridCol>
                    <a:gridCol w="73929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278738166"/>
                        </a:ext>
                      </a:extLst>
                    </a:gridCol>
                    <a:gridCol w="73929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108416351"/>
                        </a:ext>
                      </a:extLst>
                    </a:gridCol>
                    <a:gridCol w="73929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395147756"/>
                        </a:ext>
                      </a:extLst>
                    </a:gridCol>
                    <a:gridCol w="73929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747713196"/>
                        </a:ext>
                      </a:extLst>
                    </a:gridCol>
                    <a:gridCol w="79319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976434329"/>
                        </a:ext>
                      </a:extLst>
                    </a:gridCol>
                    <a:gridCol w="110612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626383232"/>
                        </a:ext>
                      </a:extLst>
                    </a:gridCol>
                  </a:tblGrid>
                  <a:tr h="3662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6882" marR="86882" marT="0" marB="0" anchor="ctr">
                        <a:blipFill rotWithShape="1">
                          <a:blip r:embed="rId5"/>
                          <a:stretch>
                            <a:fillRect t="-10000" r="-759504" b="-10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6882" marR="86882" marT="0" marB="0" anchor="ctr">
                        <a:blipFill rotWithShape="1">
                          <a:blip r:embed="rId5"/>
                          <a:stretch>
                            <a:fillRect l="-99180" t="-10000" r="-653279" b="-10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CP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J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5"/>
                          <a:stretch>
                            <a:fillRect l="-501653" t="-10000" r="-257851" b="-10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5"/>
                          <a:stretch>
                            <a:fillRect l="-560000" t="-10000" r="-140000" b="-10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功能描述</a:t>
                          </a: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748929974"/>
                      </a:ext>
                    </a:extLst>
                  </a:tr>
                  <a:tr h="3662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异步清零</a:t>
                          </a: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60429986"/>
                      </a:ext>
                    </a:extLst>
                  </a:tr>
                  <a:tr h="3662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异步置位</a:t>
                          </a: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4105136769"/>
                      </a:ext>
                    </a:extLst>
                  </a:tr>
                  <a:tr h="3662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不确定</a:t>
                          </a: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777955587"/>
                      </a:ext>
                    </a:extLst>
                  </a:tr>
                  <a:tr h="3662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5"/>
                          <a:stretch>
                            <a:fillRect l="-501653" t="-410000" r="-257851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5"/>
                          <a:stretch>
                            <a:fillRect l="-560000" t="-410000" r="-140000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698105671"/>
                      </a:ext>
                    </a:extLst>
                  </a:tr>
                  <a:tr h="3662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 smtClean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清</a:t>
                          </a:r>
                          <a:r>
                            <a:rPr lang="zh-CN" sz="18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零</a:t>
                          </a: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201894339"/>
                      </a:ext>
                    </a:extLst>
                  </a:tr>
                  <a:tr h="3662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 smtClean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置位</a:t>
                          </a:r>
                          <a:endParaRPr lang="zh-CN" sz="1800" b="1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873457369"/>
                      </a:ext>
                    </a:extLst>
                  </a:tr>
                  <a:tr h="3662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5"/>
                          <a:stretch>
                            <a:fillRect l="-501653" t="-711667" r="-257851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5"/>
                          <a:stretch>
                            <a:fillRect l="-560000" t="-711667" r="-140000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翻转</a:t>
                          </a: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488870796"/>
                      </a:ext>
                    </a:extLst>
                  </a:tr>
                  <a:tr h="3662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5"/>
                          <a:stretch>
                            <a:fillRect l="-501653" t="-811667" r="-257851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5"/>
                          <a:stretch>
                            <a:fillRect l="-560000" t="-811667" r="-140000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527650478"/>
                      </a:ext>
                    </a:extLst>
                  </a:tr>
                  <a:tr h="3662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5"/>
                          <a:stretch>
                            <a:fillRect l="-501653" t="-911667" r="-257851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5"/>
                          <a:stretch>
                            <a:fillRect l="-560000" t="-911667" r="-140000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300371947"/>
                      </a:ext>
                    </a:extLst>
                  </a:tr>
                  <a:tr h="3662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en-US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5"/>
                          <a:stretch>
                            <a:fillRect l="-501653" t="-1011667" r="-257851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6882" marR="86882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5"/>
                          <a:stretch>
                            <a:fillRect l="-560000" t="-1011667" r="-140000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</a:p>
                      </a:txBody>
                      <a:tcPr marL="86882" marR="86882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80832209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650410"/>
              </p:ext>
            </p:extLst>
          </p:nvPr>
        </p:nvGraphicFramePr>
        <p:xfrm>
          <a:off x="2439293" y="4392473"/>
          <a:ext cx="251393" cy="231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44" name="Visio" r:id="rId6" imgW="200169" imgH="324270" progId="Visio.Drawing.11">
                  <p:embed/>
                </p:oleObj>
              </mc:Choice>
              <mc:Fallback>
                <p:oleObj name="Visio" r:id="rId6" imgW="200169" imgH="32427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2203" b="22203"/>
                      <a:stretch>
                        <a:fillRect/>
                      </a:stretch>
                    </p:blipFill>
                    <p:spPr bwMode="auto">
                      <a:xfrm>
                        <a:off x="2439293" y="4392473"/>
                        <a:ext cx="251393" cy="2312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228534"/>
              </p:ext>
            </p:extLst>
          </p:nvPr>
        </p:nvGraphicFramePr>
        <p:xfrm>
          <a:off x="2468790" y="4779189"/>
          <a:ext cx="251393" cy="231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45" name="Visio" r:id="rId8" imgW="200169" imgH="324270" progId="Visio.Drawing.11">
                  <p:embed/>
                </p:oleObj>
              </mc:Choice>
              <mc:Fallback>
                <p:oleObj name="Visio" r:id="rId8" imgW="200169" imgH="32427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2203" b="22203"/>
                      <a:stretch>
                        <a:fillRect/>
                      </a:stretch>
                    </p:blipFill>
                    <p:spPr bwMode="auto">
                      <a:xfrm>
                        <a:off x="2468790" y="4779189"/>
                        <a:ext cx="251393" cy="2312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822468"/>
              </p:ext>
            </p:extLst>
          </p:nvPr>
        </p:nvGraphicFramePr>
        <p:xfrm>
          <a:off x="2439293" y="5118402"/>
          <a:ext cx="251393" cy="231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46" name="Visio" r:id="rId9" imgW="200169" imgH="324270" progId="Visio.Drawing.11">
                  <p:embed/>
                </p:oleObj>
              </mc:Choice>
              <mc:Fallback>
                <p:oleObj name="Visio" r:id="rId9" imgW="200169" imgH="32427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2203" b="22203"/>
                      <a:stretch>
                        <a:fillRect/>
                      </a:stretch>
                    </p:blipFill>
                    <p:spPr bwMode="auto">
                      <a:xfrm>
                        <a:off x="2439293" y="5118402"/>
                        <a:ext cx="251393" cy="2312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9122468"/>
              </p:ext>
            </p:extLst>
          </p:nvPr>
        </p:nvGraphicFramePr>
        <p:xfrm>
          <a:off x="2454041" y="5476243"/>
          <a:ext cx="251393" cy="231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47" name="Visio" r:id="rId10" imgW="200169" imgH="324270" progId="Visio.Drawing.11">
                  <p:embed/>
                </p:oleObj>
              </mc:Choice>
              <mc:Fallback>
                <p:oleObj name="Visio" r:id="rId10" imgW="200169" imgH="32427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2203" b="22203"/>
                      <a:stretch>
                        <a:fillRect/>
                      </a:stretch>
                    </p:blipFill>
                    <p:spPr bwMode="auto">
                      <a:xfrm>
                        <a:off x="2454041" y="5476243"/>
                        <a:ext cx="251393" cy="2312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881439"/>
              </p:ext>
            </p:extLst>
          </p:nvPr>
        </p:nvGraphicFramePr>
        <p:xfrm>
          <a:off x="2477309" y="6522135"/>
          <a:ext cx="299660" cy="231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48" name="Visio" r:id="rId11" imgW="239608" imgH="311040" progId="Visio.Drawing.11">
                  <p:embed/>
                </p:oleObj>
              </mc:Choice>
              <mc:Fallback>
                <p:oleObj name="Visio" r:id="rId11" imgW="239608" imgH="31104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7361" b="17361"/>
                      <a:stretch>
                        <a:fillRect/>
                      </a:stretch>
                    </p:blipFill>
                    <p:spPr bwMode="auto">
                      <a:xfrm>
                        <a:off x="2477309" y="6522135"/>
                        <a:ext cx="299660" cy="2312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52"/>
              <p:cNvSpPr txBox="1"/>
              <p:nvPr/>
            </p:nvSpPr>
            <p:spPr>
              <a:xfrm>
                <a:off x="7295599" y="3094743"/>
                <a:ext cx="4735980" cy="2962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特性方程：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1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000" b="1" i="1" kern="10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000" b="1" i="1" kern="10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zh-CN" altLang="zh-CN" sz="2000" b="1" i="1" kern="10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000" b="1" kern="100">
                                      <a:solidFill>
                                        <a:srgbClr val="0000CC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Q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altLang="zh-CN" sz="2000" b="1" kern="100">
                                      <a:solidFill>
                                        <a:srgbClr val="0000CC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000" b="1" kern="100">
                                      <a:solidFill>
                                        <a:srgbClr val="0000CC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altLang="zh-CN" sz="2000" b="1" kern="100">
                                  <a:solidFill>
                                    <a:srgbClr val="0000CC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= 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b="1" kern="100">
                                  <a:solidFill>
                                    <a:srgbClr val="0000CC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J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000" b="1" i="1" kern="10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zh-CN" altLang="zh-CN" sz="2000" b="1" i="1" kern="10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zh-CN" sz="2000" b="1" kern="100">
                                          <a:solidFill>
                                            <a:srgbClr val="0000CC"/>
                                          </a:solidFill>
                                          <a:latin typeface="Times New Roman" panose="020206030504050203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Q</m:t>
                                      </m:r>
                                    </m:e>
                                    <m:sup>
                                      <m:r>
                                        <m:rPr>
                                          <m:nor/>
                                        </m:rPr>
                                        <a:rPr lang="en-US" altLang="zh-CN" sz="2000" b="1" kern="100">
                                          <a:solidFill>
                                            <a:srgbClr val="0000CC"/>
                                          </a:solidFill>
                                          <a:latin typeface="Times New Roman" panose="020206030504050203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n</m:t>
                                      </m:r>
                                    </m:sup>
                                  </m:sSup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en-US" altLang="zh-CN" sz="2000" b="1" kern="100">
                                  <a:solidFill>
                                    <a:srgbClr val="0000CC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000" b="1" i="1" kern="10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000" b="1" kern="100">
                                      <a:solidFill>
                                        <a:srgbClr val="0000CC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K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zh-CN" altLang="zh-CN" sz="2000" b="1" i="1" kern="10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000" b="1" kern="100">
                                      <a:solidFill>
                                        <a:srgbClr val="0000CC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Q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altLang="zh-CN" sz="2000" b="1" kern="100">
                                      <a:solidFill>
                                        <a:srgbClr val="0000CC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altLang="zh-CN" sz="2000" b="1" kern="10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   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b="1" kern="100">
                                  <a:solidFill>
                                    <a:srgbClr val="0000CC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          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zh-CN" altLang="zh-CN" sz="2000" b="1" i="1" kern="10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000" b="1" i="1" kern="10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zh-CN" sz="2000" b="1" kern="100">
                                          <a:solidFill>
                                            <a:srgbClr val="0000CC"/>
                                          </a:solidFill>
                                          <a:latin typeface="Times New Roman" panose="020206030504050203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US" altLang="zh-CN" sz="2000" b="1" kern="100">
                                          <a:solidFill>
                                            <a:srgbClr val="0000CC"/>
                                          </a:solidFill>
                                          <a:latin typeface="Times New Roman" panose="020206030504050203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D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en-US" altLang="zh-CN" sz="2000" b="1" kern="100">
                                  <a:solidFill>
                                    <a:srgbClr val="0000CC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000" b="1" i="1" kern="10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000" b="1" i="1" kern="10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zh-CN" sz="2000" b="1" kern="10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R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US" altLang="zh-CN" sz="2000" b="1" kern="100">
                                          <a:solidFill>
                                            <a:srgbClr val="0000CC"/>
                                          </a:solidFill>
                                          <a:latin typeface="Times New Roman" panose="020206030504050203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D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en-US" altLang="zh-CN" sz="2000" b="1" kern="100">
                                  <a:solidFill>
                                    <a:srgbClr val="0000CC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= 1</m:t>
                              </m:r>
                              <m:r>
                                <m:rPr>
                                  <m:nor/>
                                </m:rPr>
                                <a:rPr lang="zh-CN" altLang="zh-CN" sz="2000" b="1" kern="100">
                                  <a:solidFill>
                                    <a:srgbClr val="0000CC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（约束条件）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zh-CN" sz="2000" b="1" kern="100" dirty="0">
                    <a:solidFill>
                      <a:srgbClr val="0000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同步工作时</a:t>
                </a:r>
                <a:endParaRPr lang="zh-CN" altLang="zh-CN" sz="2000" b="1" kern="100" dirty="0">
                  <a:solidFill>
                    <a:srgbClr val="0000CC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0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000" b="1" i="1">
                                <a:solidFill>
                                  <a:srgbClr val="0000CC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zh-CN" altLang="zh-CN" sz="2000" b="1" i="1">
                                      <a:solidFill>
                                        <a:srgbClr val="0000CC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000" b="1">
                                      <a:solidFill>
                                        <a:srgbClr val="0000CC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</a:rPr>
                                    <m:t>Q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altLang="zh-CN" sz="2000" b="1">
                                      <a:solidFill>
                                        <a:srgbClr val="0000CC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</a:rPr>
                                    <m:t>n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000" b="1">
                                      <a:solidFill>
                                        <a:srgbClr val="0000CC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altLang="zh-CN" sz="2000" b="1">
                                  <a:solidFill>
                                    <a:srgbClr val="0000CC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</a:rPr>
                                <m:t> = </m:t>
                              </m:r>
                              <m:sSub>
                                <m:sSubPr>
                                  <m:ctrlPr>
                                    <a:rPr lang="zh-CN" altLang="zh-CN" sz="2000" b="1" i="1">
                                      <a:solidFill>
                                        <a:srgbClr val="0000CC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000" b="1">
                                      <a:solidFill>
                                        <a:srgbClr val="0000CC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zh-CN" sz="2000" b="1">
                                      <a:solidFill>
                                        <a:srgbClr val="0000CC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</a:rPr>
                                    <m:t>D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sz="2000" b="1">
                                  <a:solidFill>
                                    <a:srgbClr val="0000CC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zh-CN" sz="2000" b="1" i="1">
                                      <a:solidFill>
                                        <a:srgbClr val="0000CC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zh-CN" sz="2000" b="1" i="1">
                                          <a:solidFill>
                                            <a:srgbClr val="0000CC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000" b="1" i="1">
                                              <a:solidFill>
                                                <a:srgbClr val="0000CC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 sz="2000" b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R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 sz="2000" b="1">
                                              <a:solidFill>
                                                <a:srgbClr val="0000CC"/>
                                              </a:solidFill>
                                              <a:latin typeface="Times New Roman" panose="02020603050405020304" pitchFamily="18" charset="0"/>
                                              <a:ea typeface="宋体" panose="02010600030101010101" pitchFamily="2" charset="-122"/>
                                            </a:rPr>
                                            <m:t>D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m:rPr>
                                      <m:nor/>
                                    </m:rPr>
                                    <a:rPr lang="en-US" altLang="zh-CN" sz="2000" b="1">
                                      <a:solidFill>
                                        <a:srgbClr val="0000CC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</a:rPr>
                                    <m:t>Q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altLang="zh-CN" sz="2000" b="1">
                                      <a:solidFill>
                                        <a:srgbClr val="0000CC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</a:rPr>
                                    <m:t>n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altLang="zh-CN" sz="2000" b="1">
                                  <a:solidFill>
                                    <a:srgbClr val="0000CC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</a:rPr>
                                <m:t>              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zh-CN" altLang="zh-CN" sz="2000" b="1" i="1">
                                      <a:solidFill>
                                        <a:srgbClr val="0000CC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000" b="1" i="1">
                                          <a:solidFill>
                                            <a:srgbClr val="0000CC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zh-CN" sz="2000" b="1">
                                          <a:solidFill>
                                            <a:srgbClr val="0000CC"/>
                                          </a:solidFill>
                                          <a:latin typeface="Times New Roman" panose="02020603050405020304" pitchFamily="18" charset="0"/>
                                          <a:ea typeface="宋体" panose="02010600030101010101" pitchFamily="2" charset="-122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US" altLang="zh-CN" sz="2000" b="1">
                                          <a:solidFill>
                                            <a:srgbClr val="0000CC"/>
                                          </a:solidFill>
                                          <a:latin typeface="Times New Roman" panose="02020603050405020304" pitchFamily="18" charset="0"/>
                                          <a:ea typeface="宋体" panose="02010600030101010101" pitchFamily="2" charset="-122"/>
                                        </a:rPr>
                                        <m:t>D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en-US" altLang="zh-CN" sz="2000" b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⨁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000" b="1" i="1">
                                      <a:solidFill>
                                        <a:srgbClr val="0000CC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000" b="1" i="1">
                                          <a:solidFill>
                                            <a:srgbClr val="0000CC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zh-CN" sz="2000" b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R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US" altLang="zh-CN" sz="2000" b="1">
                                          <a:solidFill>
                                            <a:srgbClr val="0000CC"/>
                                          </a:solidFill>
                                          <a:latin typeface="Times New Roman" panose="02020603050405020304" pitchFamily="18" charset="0"/>
                                          <a:ea typeface="宋体" panose="02010600030101010101" pitchFamily="2" charset="-122"/>
                                        </a:rPr>
                                        <m:t>D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en-US" altLang="zh-CN" sz="2000" b="1">
                                  <a:solidFill>
                                    <a:srgbClr val="0000CC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</a:rPr>
                                <m:t> = 1</m:t>
                              </m:r>
                              <m:r>
                                <m:rPr>
                                  <m:nor/>
                                </m:rPr>
                                <a:rPr lang="zh-CN" altLang="zh-CN" sz="2000" b="1">
                                  <a:solidFill>
                                    <a:srgbClr val="0000CC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（约束条件）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zh-CN" sz="2000" b="1" dirty="0">
                    <a:solidFill>
                      <a:srgbClr val="0000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异步工作时</a:t>
                </a:r>
                <a:endParaRPr lang="zh-CN" altLang="en-US" sz="2400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1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599" y="3094743"/>
                <a:ext cx="4735980" cy="2962093"/>
              </a:xfrm>
              <a:prstGeom prst="rect">
                <a:avLst/>
              </a:prstGeom>
              <a:blipFill rotWithShape="1">
                <a:blip r:embed="rId13"/>
                <a:stretch>
                  <a:fillRect l="-1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27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00513" y="924677"/>
            <a:ext cx="11165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5.4】	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74LS76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J-K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触发器，画出图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5.40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）所对应的输入信号序列下，输出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的波形。假设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的初态为“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0”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5.8.2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集成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J-K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p:graphicFrame>
        <p:nvGraphicFramePr>
          <p:cNvPr id="41" name="对象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579194"/>
              </p:ext>
            </p:extLst>
          </p:nvPr>
        </p:nvGraphicFramePr>
        <p:xfrm>
          <a:off x="5322771" y="2125006"/>
          <a:ext cx="6567162" cy="4083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77" name="Visio" r:id="rId4" imgW="3390168" imgH="2100870" progId="Visio.Drawing.11">
                  <p:embed/>
                </p:oleObj>
              </mc:Choice>
              <mc:Fallback>
                <p:oleObj name="Visio" r:id="rId4" imgW="3390168" imgH="210087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2771" y="2125006"/>
                        <a:ext cx="6567162" cy="4083289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33341" y="2785586"/>
                <a:ext cx="5089430" cy="35421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变化的三个时刻：</a:t>
                </a:r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3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0000CC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D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400" b="1" dirty="0">
                    <a:solidFill>
                      <a:srgbClr val="0000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=0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</a:t>
                </a:r>
                <a:r>
                  <a:rPr lang="en-US" altLang="zh-CN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Q=0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2400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0000CC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D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400" b="1" dirty="0">
                    <a:solidFill>
                      <a:srgbClr val="0000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=0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</a:t>
                </a:r>
                <a:r>
                  <a:rPr lang="en-US" altLang="zh-CN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Q=1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2400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0000CC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D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400" b="1" dirty="0">
                    <a:solidFill>
                      <a:srgbClr val="0000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=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0000CC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0000CC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D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400" b="1" dirty="0">
                    <a:solidFill>
                      <a:srgbClr val="0000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=1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</a:t>
                </a:r>
                <a:r>
                  <a:rPr lang="en-US" altLang="zh-CN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脉冲的下跳沿，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依据下跳沿来临的前一时刻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的状态，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发生相应的状态改变。</a:t>
                </a:r>
                <a:endParaRPr lang="zh-CN" altLang="en-US" sz="2400" b="1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41" y="2785586"/>
                <a:ext cx="5089430" cy="3542124"/>
              </a:xfrm>
              <a:prstGeom prst="rect">
                <a:avLst/>
              </a:prstGeom>
              <a:blipFill rotWithShape="1">
                <a:blip r:embed="rId6"/>
                <a:stretch>
                  <a:fillRect l="-1557" b="-17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3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10139" y="1040180"/>
            <a:ext cx="111364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5.5】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触发器构成的时序电路如图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5.41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）所示，一组输入信号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的波形如图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5.41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）所示，画出对应的输出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的波形，假设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的初态均为“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0”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5.8.2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集成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J-K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1420758" y="6019037"/>
            <a:ext cx="238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）电路图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7482346" y="5908124"/>
            <a:ext cx="2556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）输入信号波形</a:t>
            </a:r>
          </a:p>
        </p:txBody>
      </p:sp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7711969"/>
              </p:ext>
            </p:extLst>
          </p:nvPr>
        </p:nvGraphicFramePr>
        <p:xfrm>
          <a:off x="304512" y="3631956"/>
          <a:ext cx="5085186" cy="2276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60" name="Visio" r:id="rId4" imgW="2617048" imgH="1169910" progId="Visio.Drawing.11">
                  <p:embed/>
                </p:oleObj>
              </mc:Choice>
              <mc:Fallback>
                <p:oleObj name="Visio" r:id="rId4" imgW="2617048" imgH="116991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512" y="3631956"/>
                        <a:ext cx="5085186" cy="2276168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2393660"/>
              </p:ext>
            </p:extLst>
          </p:nvPr>
        </p:nvGraphicFramePr>
        <p:xfrm>
          <a:off x="5721111" y="3643018"/>
          <a:ext cx="6078859" cy="2143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61" name="Visio" r:id="rId6" imgW="3050341" imgH="1074600" progId="Visio.Drawing.11">
                  <p:embed/>
                </p:oleObj>
              </mc:Choice>
              <mc:Fallback>
                <p:oleObj name="Visio" r:id="rId6" imgW="3050341" imgH="107460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1111" y="3643018"/>
                        <a:ext cx="6078859" cy="2143432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839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66737" y="1067552"/>
            <a:ext cx="1105852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对于由触发器构成的时序电路而言，其波形与时序分析的主要步骤：</a:t>
            </a:r>
          </a:p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）分析电路中每个触发器的状态改变的条件或者边沿，在波形图罗列出涉及的信号；</a:t>
            </a:r>
          </a:p>
          <a:p>
            <a:pPr marL="800100" lvl="2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对于电平触发的钟控锁存器而言，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触发器输出状态改变的时刻有两个，一个是时钟变为有效电平的时刻，一个是在时钟电平有效期间，激励输入信号发生改变的时刻；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对于边沿触发的触发器，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触发器输出状态改变的时刻也有两个，一个是在时钟有效边沿来临的时刻，一个是在异步置位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复位的有效边沿时刻。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需要注意时钟有效电平是高电平还是低电平有效，时钟有效边沿是正边沿还是负边沿触发。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）分析信号之间的关系，如果有逻辑运算，则列出表达式；</a:t>
            </a:r>
          </a:p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）根据触发器的功能特性或者特性方程，逐个时钟画出各个信号的波形。</a:t>
            </a: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5.8.2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集成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J-K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</p:spTree>
    <p:extLst>
      <p:ext uri="{BB962C8B-B14F-4D97-AF65-F5344CB8AC3E}">
        <p14:creationId xmlns:p14="http://schemas.microsoft.com/office/powerpoint/2010/main" val="100068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556260" y="1078681"/>
                <a:ext cx="11153776" cy="5205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触发器是正边沿触发，带有低电平有效的异步清零端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2400" b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400" b="1">
                                <a:effectLst/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D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</a:p>
              <a:p>
                <a:pPr marL="800100" lvl="2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l"/>
                </a:pP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lang="en-US" altLang="zh-CN" sz="2400" b="1" baseline="-25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状态改变的边沿有两个：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57300" lvl="3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l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①在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𝑫</m:t>
                            </m:r>
                            <m:r>
                              <a:rPr lang="en-US" altLang="zh-CN" sz="2400" b="1" i="1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400" b="1" i="1" smtClean="0">
                        <a:latin typeface="Cambria Math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sz="2400" b="1" i="1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时刻，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清零；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57300" lvl="3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l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②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𝑫</m:t>
                            </m:r>
                            <m:r>
                              <a:rPr lang="en-US" altLang="zh-CN" sz="2400" b="1" i="1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400" b="1" i="1">
                        <a:latin typeface="Cambria Math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的上跳沿，</a:t>
                </a:r>
                <a:r>
                  <a:rPr lang="en-US" altLang="zh-CN" sz="2400" b="1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</a:p>
              <a:p>
                <a:pPr marL="800100" lvl="2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l"/>
                </a:pP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lang="en-US" altLang="zh-CN" sz="2400" b="1" baseline="-25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状态改变的边沿只有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个：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57300" lvl="3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l"/>
                </a:pP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的上跳沿，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 smtClean="0">
                            <a:latin typeface="Cambria Math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US" altLang="zh-CN" sz="2400" b="1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= D</a:t>
                </a:r>
                <a:r>
                  <a:rPr lang="en-US" altLang="zh-CN" sz="2400" b="1" baseline="-250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r>
                  <a:rPr lang="en-US" altLang="zh-CN" sz="2400" b="1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 其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始终接“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1”</a:t>
                </a:r>
                <a:endPara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）各个信号之间的关系为：</a:t>
                </a:r>
                <a:r>
                  <a:rPr lang="en-US" altLang="zh-CN" sz="2400" b="1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400" b="1" i="1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latin typeface="Cambria Math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1">
                        <a:latin typeface="Cambria Math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/>
                                <a:ea typeface="宋体" panose="02010600030101010101" pitchFamily="2" charset="-122"/>
                              </a:rPr>
                              <m:t>𝑫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400" b="1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=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acc>
                  </m:oMath>
                </a14:m>
                <a:r>
                  <a:rPr lang="zh-CN" altLang="zh-CN" sz="2400" b="1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；</a:t>
                </a:r>
                <a:r>
                  <a:rPr lang="en-US" altLang="zh-CN" sz="2400" b="1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D</a:t>
                </a:r>
                <a:r>
                  <a:rPr lang="en-US" altLang="zh-CN" sz="2400" b="1" baseline="-250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r>
                  <a:rPr lang="en-US" altLang="zh-CN" sz="2400" b="1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=</a:t>
                </a:r>
                <a:r>
                  <a:rPr lang="zh-CN" altLang="zh-CN" sz="2400" b="1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latin typeface="Cambria Math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>
                        <a:latin typeface="Cambria Math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）由上面的分析可以知道，波形图中涉及的重要信号还有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/>
                                <a:ea typeface="宋体" panose="02010600030101010101" pitchFamily="2" charset="-122"/>
                              </a:rPr>
                              <m:t>𝑫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，因此，在波形图中需要加入该信号。</a:t>
                </a: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" y="1078681"/>
                <a:ext cx="11153776" cy="5205207"/>
              </a:xfrm>
              <a:prstGeom prst="rect">
                <a:avLst/>
              </a:prstGeom>
              <a:blipFill rotWithShape="1">
                <a:blip r:embed="rId4"/>
                <a:stretch>
                  <a:fillRect l="-710" b="-4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5.8.2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集成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J-K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2738387"/>
              </p:ext>
            </p:extLst>
          </p:nvPr>
        </p:nvGraphicFramePr>
        <p:xfrm>
          <a:off x="7648876" y="1967028"/>
          <a:ext cx="4459705" cy="1996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51" name="Visio" r:id="rId5" imgW="2617048" imgH="1169910" progId="Visio.Drawing.11">
                  <p:embed/>
                </p:oleObj>
              </mc:Choice>
              <mc:Fallback>
                <p:oleObj name="Visio" r:id="rId5" imgW="2617048" imgH="1169910" progId="Visio.Drawing.11">
                  <p:embed/>
                  <p:pic>
                    <p:nvPicPr>
                      <p:cNvPr id="0" name="对象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8876" y="1967028"/>
                        <a:ext cx="4459705" cy="1996633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063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5.8.2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集成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J-K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</a:t>
            </a:r>
          </a:p>
        </p:txBody>
      </p:sp>
      <p:graphicFrame>
        <p:nvGraphicFramePr>
          <p:cNvPr id="35" name="对象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839103"/>
              </p:ext>
            </p:extLst>
          </p:nvPr>
        </p:nvGraphicFramePr>
        <p:xfrm>
          <a:off x="558265" y="3134885"/>
          <a:ext cx="6627754" cy="3260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67" name="Visio" r:id="rId4" imgW="3266448" imgH="1610280" progId="Visio.Drawing.11">
                  <p:embed/>
                </p:oleObj>
              </mc:Choice>
              <mc:Fallback>
                <p:oleObj name="Visio" r:id="rId4" imgW="3266448" imgH="161028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265" y="3134885"/>
                        <a:ext cx="6627754" cy="3260766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图片 42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792" y="6284861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sp>
        <p:nvSpPr>
          <p:cNvPr id="37" name="矩形 36"/>
          <p:cNvSpPr/>
          <p:nvPr/>
        </p:nvSpPr>
        <p:spPr>
          <a:xfrm>
            <a:off x="558265" y="1061132"/>
            <a:ext cx="109342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理想状态的波形</a:t>
            </a: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如果严格分析触发器的内部具体电路与延时参数，第三个和第六个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CP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脉冲的上跳沿，很有可能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</a:t>
            </a:r>
            <a:r>
              <a:rPr lang="en-US" altLang="zh-CN" sz="2400" b="1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的波形有毛刺（“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”脉冲）。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1429"/>
              </p:ext>
            </p:extLst>
          </p:nvPr>
        </p:nvGraphicFramePr>
        <p:xfrm>
          <a:off x="7359932" y="4007469"/>
          <a:ext cx="4459288" cy="199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68" name="Visio" r:id="rId8" imgW="2617048" imgH="1169910" progId="Visio.Drawing.11">
                  <p:embed/>
                </p:oleObj>
              </mc:Choice>
              <mc:Fallback>
                <p:oleObj name="Visio" r:id="rId8" imgW="2617048" imgH="1169910" progId="Visio.Drawing.11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9932" y="4007469"/>
                        <a:ext cx="4459288" cy="1997075"/>
                      </a:xfrm>
                      <a:prstGeom prst="rect">
                        <a:avLst/>
                      </a:prstGeom>
                      <a:solidFill>
                        <a:srgbClr val="DAE3F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22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触发器特性参数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400" dirty="0"/>
              <a:t>由于触发器是由门电路组成的，所以触发器的静态参数几乎与门电路是一样。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</a:pPr>
            <a:r>
              <a:rPr lang="zh-CN" altLang="en-US" sz="2400" dirty="0"/>
              <a:t>前面介绍的触发器都是</a:t>
            </a:r>
            <a:r>
              <a:rPr lang="en-US" altLang="zh-CN" sz="2400" dirty="0"/>
              <a:t>TTL</a:t>
            </a:r>
            <a:r>
              <a:rPr lang="zh-CN" altLang="en-US" sz="2400" dirty="0"/>
              <a:t>触发器，其静态参数与</a:t>
            </a:r>
            <a:r>
              <a:rPr lang="en-US" altLang="zh-CN" sz="2400" dirty="0"/>
              <a:t>TTL</a:t>
            </a:r>
            <a:r>
              <a:rPr lang="zh-CN" altLang="en-US" sz="2400" dirty="0"/>
              <a:t>门电路基本相同，譬如输入低电平（关门电平）、输入高电平（开门电平）、输出低电平、输出高电平、低电平输入电流、高电平输入电流、电源电流等。</a:t>
            </a:r>
          </a:p>
          <a:p>
            <a:pPr marL="342900" indent="-342900">
              <a:lnSpc>
                <a:spcPct val="150000"/>
              </a:lnSpc>
            </a:pPr>
            <a:r>
              <a:rPr lang="zh-CN" altLang="en-US" sz="2400" dirty="0"/>
              <a:t>触发器动态参数：由传输延迟引起，要比普通门电路复杂很多</a:t>
            </a:r>
          </a:p>
          <a:p>
            <a:endParaRPr lang="zh-CN" altLang="en-US" sz="2400" dirty="0"/>
          </a:p>
        </p:txBody>
      </p:sp>
      <p:sp>
        <p:nvSpPr>
          <p:cNvPr id="12" name="平行四边形 11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5.9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内容占位符 13"/>
              <p:cNvSpPr txBox="1">
                <a:spLocks/>
              </p:cNvSpPr>
              <p:nvPr/>
            </p:nvSpPr>
            <p:spPr>
              <a:xfrm>
                <a:off x="812512" y="4119720"/>
                <a:ext cx="10657840" cy="25713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rgbClr val="235EB8"/>
                  </a:buClr>
                  <a:buFont typeface="Wingdings" panose="05000000000000000000" pitchFamily="2" charset="2"/>
                  <a:buChar char="n"/>
                  <a:defRPr sz="2800" b="1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rgbClr val="235EB8"/>
                  </a:buClr>
                  <a:buFont typeface="Wingdings" panose="05000000000000000000" pitchFamily="2" charset="2"/>
                  <a:buChar char="u"/>
                  <a:defRPr sz="2400" b="1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rgbClr val="235EB8"/>
                  </a:buClr>
                  <a:buFont typeface="Wingdings" panose="05000000000000000000" pitchFamily="2" charset="2"/>
                  <a:buChar char="p"/>
                  <a:defRPr sz="2000" b="1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rgbClr val="235EB8"/>
                  </a:buClr>
                  <a:buFont typeface="Arial" panose="020B0604020202020204" pitchFamily="34" charset="0"/>
                  <a:buChar char="•"/>
                  <a:defRPr sz="1800" b="1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rgbClr val="235EB8"/>
                  </a:buClr>
                  <a:buFont typeface="Arial" panose="020B0604020202020204" pitchFamily="34" charset="0"/>
                  <a:buChar char="•"/>
                  <a:defRPr sz="1800" b="1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、传输延时时间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dirty="0">
                    <a:solidFill>
                      <a:srgbClr val="0000CC"/>
                    </a:solidFill>
                  </a:rPr>
                  <a:t>从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CP</a:t>
                </a:r>
                <a:r>
                  <a:rPr lang="zh-CN" altLang="en-US" dirty="0">
                    <a:solidFill>
                      <a:srgbClr val="0000CC"/>
                    </a:solidFill>
                  </a:rPr>
                  <a:t>触发沿到达开始，到输出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Q</a:t>
                </a:r>
                <a:r>
                  <a:rPr lang="zh-CN" altLang="en-US" dirty="0">
                    <a:solidFill>
                      <a:srgbClr val="0000CC"/>
                    </a:solidFill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>
                            <a:solidFill>
                              <a:srgbClr val="0000CC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srgbClr val="0000CC"/>
                    </a:solidFill>
                  </a:rPr>
                  <a:t>完成状态改变为止</a:t>
                </a:r>
                <a:endParaRPr lang="en-US" altLang="zh-CN" dirty="0">
                  <a:solidFill>
                    <a:srgbClr val="0000CC"/>
                  </a:solidFill>
                </a:endParaRPr>
              </a:p>
              <a:p>
                <a:pPr marL="1257300" lvl="2" indent="-34290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400" dirty="0" err="1">
                    <a:solidFill>
                      <a:srgbClr val="0000CC"/>
                    </a:solidFill>
                  </a:rPr>
                  <a:t>t</a:t>
                </a:r>
                <a:r>
                  <a:rPr lang="en-US" altLang="zh-CN" sz="2400" baseline="-25000" dirty="0" err="1">
                    <a:solidFill>
                      <a:srgbClr val="0000CC"/>
                    </a:solidFill>
                  </a:rPr>
                  <a:t>PHL</a:t>
                </a:r>
                <a:r>
                  <a:rPr lang="zh-CN" altLang="en-US" sz="2400" dirty="0">
                    <a:solidFill>
                      <a:srgbClr val="0000CC"/>
                    </a:solidFill>
                  </a:rPr>
                  <a:t>：</a:t>
                </a:r>
                <a:r>
                  <a:rPr lang="zh-CN" altLang="en-US" sz="2400" dirty="0"/>
                  <a:t>输出端</a:t>
                </a:r>
                <a:r>
                  <a:rPr lang="en-US" altLang="zh-CN" sz="2400" dirty="0"/>
                  <a:t>Q</a:t>
                </a:r>
                <a:r>
                  <a:rPr lang="zh-CN" altLang="en-US" sz="2400" dirty="0"/>
                  <a:t>由高电平变为低电平的传输延迟时间，</a:t>
                </a:r>
                <a:r>
                  <a:rPr lang="en-US" altLang="zh-CN" sz="2400" dirty="0"/>
                  <a:t>t</a:t>
                </a:r>
                <a:r>
                  <a:rPr lang="en-US" altLang="zh-CN" sz="2400" baseline="-25000" dirty="0"/>
                  <a:t>PHL</a:t>
                </a:r>
                <a:r>
                  <a:rPr lang="en-US" altLang="zh-CN" sz="2400" dirty="0"/>
                  <a:t>≤40ns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 marL="1257300" lvl="2" indent="-34290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400" dirty="0" err="1">
                    <a:solidFill>
                      <a:srgbClr val="0000CC"/>
                    </a:solidFill>
                  </a:rPr>
                  <a:t>t</a:t>
                </a:r>
                <a:r>
                  <a:rPr lang="en-US" altLang="zh-CN" sz="2400" baseline="-25000" dirty="0" err="1">
                    <a:solidFill>
                      <a:srgbClr val="0000CC"/>
                    </a:solidFill>
                  </a:rPr>
                  <a:t>PLH</a:t>
                </a:r>
                <a:r>
                  <a:rPr lang="zh-CN" altLang="en-US" sz="2400" dirty="0">
                    <a:solidFill>
                      <a:srgbClr val="0000CC"/>
                    </a:solidFill>
                  </a:rPr>
                  <a:t>：</a:t>
                </a:r>
                <a:r>
                  <a:rPr lang="zh-CN" altLang="en-US" sz="2400" dirty="0"/>
                  <a:t>输出端</a:t>
                </a:r>
                <a:r>
                  <a:rPr lang="en-US" altLang="zh-CN" sz="2400" dirty="0"/>
                  <a:t>Q</a:t>
                </a:r>
                <a:r>
                  <a:rPr lang="zh-CN" altLang="en-US" sz="2400" dirty="0"/>
                  <a:t>由低电平变为高电平的传输延迟时间，</a:t>
                </a:r>
                <a:r>
                  <a:rPr lang="en-US" altLang="zh-CN" sz="2400" dirty="0"/>
                  <a:t>t</a:t>
                </a:r>
                <a:r>
                  <a:rPr lang="en-US" altLang="zh-CN" sz="2400" baseline="-25000" dirty="0"/>
                  <a:t>PLH</a:t>
                </a:r>
                <a:r>
                  <a:rPr lang="en-US" altLang="zh-CN" sz="2400" dirty="0"/>
                  <a:t>≤25ns</a:t>
                </a:r>
                <a:r>
                  <a:rPr lang="zh-CN" altLang="en-US" sz="2400" dirty="0"/>
                  <a:t>。</a:t>
                </a:r>
              </a:p>
              <a:p>
                <a:pPr marL="342900" indent="-342900">
                  <a:lnSpc>
                    <a:spcPct val="150000"/>
                  </a:lnSpc>
                </a:pPr>
                <a:endParaRPr lang="zh-CN" altLang="en-US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16" name="内容占位符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12" y="4119720"/>
                <a:ext cx="10657840" cy="2571366"/>
              </a:xfrm>
              <a:prstGeom prst="rect">
                <a:avLst/>
              </a:prstGeom>
              <a:blipFill rotWithShape="1">
                <a:blip r:embed="rId3"/>
                <a:stretch>
                  <a:fillRect l="-7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43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619125" y="1027913"/>
                <a:ext cx="11049000" cy="4144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门电路和触发器是构成数字电路的基本单元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触发器本身也是由门电路构成的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，不同的是：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构成触发器的门电路中含有反馈结构，从而使其具有记忆功能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触发器在某时刻的状态不仅取决于该时刻的输入，还与触发器原来的状态有关。</a:t>
                </a: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为区分触发器变化前后的状态：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n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：现态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原态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，表示触发器接收输入信号之前的状态；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8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：次态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新态，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表示触发器接收输入信号之后的状态。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5" y="1027913"/>
                <a:ext cx="11049000" cy="4144533"/>
              </a:xfrm>
              <a:prstGeom prst="rect">
                <a:avLst/>
              </a:prstGeom>
              <a:blipFill rotWithShape="1">
                <a:blip r:embed="rId3"/>
                <a:stretch>
                  <a:fillRect l="-497" b="-2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5.1.2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锁存器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触发器的特点与分类</a:t>
            </a:r>
          </a:p>
        </p:txBody>
      </p:sp>
    </p:spTree>
    <p:extLst>
      <p:ext uri="{BB962C8B-B14F-4D97-AF65-F5344CB8AC3E}">
        <p14:creationId xmlns:p14="http://schemas.microsoft.com/office/powerpoint/2010/main" val="252778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触发器特性参数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782321" y="1078928"/>
            <a:ext cx="10657840" cy="5476560"/>
          </a:xfrm>
        </p:spPr>
        <p:txBody>
          <a:bodyPr/>
          <a:lstStyle/>
          <a:p>
            <a:pPr marL="342900" indent="-342900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、建立时间与保持时间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0CC"/>
                </a:solidFill>
              </a:rPr>
              <a:t>建立时间</a:t>
            </a:r>
            <a:r>
              <a:rPr lang="en-US" altLang="zh-CN" dirty="0" err="1">
                <a:solidFill>
                  <a:srgbClr val="0000CC"/>
                </a:solidFill>
              </a:rPr>
              <a:t>t</a:t>
            </a:r>
            <a:r>
              <a:rPr lang="en-US" altLang="zh-CN" baseline="-25000" dirty="0" err="1">
                <a:solidFill>
                  <a:srgbClr val="0000CC"/>
                </a:solidFill>
              </a:rPr>
              <a:t>set</a:t>
            </a:r>
            <a:r>
              <a:rPr lang="zh-CN" altLang="en-US" dirty="0">
                <a:solidFill>
                  <a:srgbClr val="0000CC"/>
                </a:solidFill>
              </a:rPr>
              <a:t>：</a:t>
            </a:r>
            <a:r>
              <a:rPr lang="zh-CN" altLang="en-US" dirty="0"/>
              <a:t>由于门电路均存在传输延时，为使触发器可靠地接收输入信号并驱动输出，激励输入信号必须先于</a:t>
            </a:r>
            <a:r>
              <a:rPr lang="en-US" altLang="zh-CN" dirty="0"/>
              <a:t>CP</a:t>
            </a:r>
            <a:r>
              <a:rPr lang="zh-CN" altLang="en-US" dirty="0"/>
              <a:t>有效边沿作用一段时间稳定建立，这段时间称为建立时间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set</a:t>
            </a:r>
            <a:r>
              <a:rPr lang="en-US" altLang="zh-CN" baseline="-25000" dirty="0"/>
              <a:t> </a:t>
            </a:r>
            <a:r>
              <a:rPr lang="zh-CN" altLang="en-US" dirty="0"/>
              <a:t>。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0CC"/>
                </a:solidFill>
              </a:rPr>
              <a:t>保持时间</a:t>
            </a:r>
            <a:r>
              <a:rPr lang="en-US" altLang="zh-CN" dirty="0" err="1">
                <a:solidFill>
                  <a:srgbClr val="0000CC"/>
                </a:solidFill>
              </a:rPr>
              <a:t>t</a:t>
            </a:r>
            <a:r>
              <a:rPr lang="en-US" altLang="zh-CN" baseline="-25000" dirty="0" err="1">
                <a:solidFill>
                  <a:srgbClr val="0000CC"/>
                </a:solidFill>
              </a:rPr>
              <a:t>hold</a:t>
            </a:r>
            <a:r>
              <a:rPr lang="en-US" altLang="zh-CN" baseline="-25000" dirty="0">
                <a:solidFill>
                  <a:srgbClr val="0000CC"/>
                </a:solidFill>
              </a:rPr>
              <a:t> </a:t>
            </a:r>
            <a:r>
              <a:rPr lang="zh-CN" altLang="en-US" dirty="0">
                <a:solidFill>
                  <a:srgbClr val="0000CC"/>
                </a:solidFill>
              </a:rPr>
              <a:t>：</a:t>
            </a:r>
            <a:r>
              <a:rPr lang="zh-CN" altLang="en-US" dirty="0"/>
              <a:t>要求激励输入信号必须在</a:t>
            </a:r>
            <a:r>
              <a:rPr lang="en-US" altLang="zh-CN" dirty="0"/>
              <a:t>CP</a:t>
            </a:r>
            <a:r>
              <a:rPr lang="zh-CN" altLang="en-US" dirty="0"/>
              <a:t>有效边沿作用之后一段时间内保持不变，这段时间称为保持时间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hold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</a:pPr>
            <a:r>
              <a:rPr lang="zh-CN" altLang="en-US" sz="2400" dirty="0"/>
              <a:t>任何触发器均</a:t>
            </a:r>
            <a:r>
              <a:rPr lang="zh-CN" altLang="en-US" sz="2400" dirty="0">
                <a:solidFill>
                  <a:srgbClr val="FF0000"/>
                </a:solidFill>
              </a:rPr>
              <a:t>禁止激励输入信号</a:t>
            </a:r>
            <a:r>
              <a:rPr lang="zh-CN" altLang="en-US" sz="2400" dirty="0">
                <a:solidFill>
                  <a:srgbClr val="00B050"/>
                </a:solidFill>
              </a:rPr>
              <a:t>在建立时间和保持时间</a:t>
            </a:r>
            <a:r>
              <a:rPr lang="zh-CN" altLang="en-US" sz="2400" dirty="0">
                <a:solidFill>
                  <a:srgbClr val="FF0000"/>
                </a:solidFill>
              </a:rPr>
              <a:t>内发生变化。</a:t>
            </a:r>
          </a:p>
          <a:p>
            <a:pPr marL="342900" indent="-342900">
              <a:lnSpc>
                <a:spcPct val="150000"/>
              </a:lnSpc>
            </a:pPr>
            <a:r>
              <a:rPr lang="zh-CN" altLang="en-US" sz="2400" dirty="0"/>
              <a:t>不同触发器的建立时间和保持时间不尽相同，与其触发器类型、电路结构和构成元件有关，典型的建立时间和保持时间是</a:t>
            </a:r>
            <a:r>
              <a:rPr lang="en-US" altLang="zh-CN" sz="2400" dirty="0"/>
              <a:t>10ns</a:t>
            </a:r>
            <a:r>
              <a:rPr lang="zh-CN" altLang="en-US" sz="2400" dirty="0"/>
              <a:t>左右。</a:t>
            </a:r>
          </a:p>
          <a:p>
            <a:endParaRPr lang="zh-CN" altLang="en-US" dirty="0"/>
          </a:p>
        </p:txBody>
      </p:sp>
      <p:sp>
        <p:nvSpPr>
          <p:cNvPr id="12" name="平行四边形 11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5.9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5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触发器特性参数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342900" lvl="0" indent="-342900">
                  <a:lnSpc>
                    <a:spcPct val="150000"/>
                  </a:lnSpc>
                </a:pPr>
                <a:r>
                  <a:rPr lang="en-US" altLang="zh-CN" kern="1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3</a:t>
                </a:r>
                <a:r>
                  <a:rPr lang="zh-CN" altLang="en-US" kern="1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、</a:t>
                </a:r>
                <a:r>
                  <a:rPr lang="zh-CN" altLang="zh-CN" kern="1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脉冲宽度与最高时钟频率</a:t>
                </a:r>
              </a:p>
              <a:p>
                <a:pPr marL="342900" indent="-342900">
                  <a:lnSpc>
                    <a:spcPct val="150000"/>
                  </a:lnSpc>
                </a:pPr>
                <a:r>
                  <a:rPr lang="zh-CN" altLang="zh-CN" kern="100" dirty="0">
                    <a:cs typeface="Times New Roman" panose="02020603050405020304" pitchFamily="18" charset="0"/>
                  </a:rPr>
                  <a:t>为了使触发器能够可靠地翻转，对</a:t>
                </a:r>
                <a:r>
                  <a:rPr lang="en-US" altLang="zh-CN" kern="100" dirty="0">
                    <a:cs typeface="Times New Roman" panose="02020603050405020304" pitchFamily="18" charset="0"/>
                  </a:rPr>
                  <a:t>CP</a:t>
                </a:r>
                <a:r>
                  <a:rPr lang="zh-CN" altLang="zh-CN" kern="100" dirty="0">
                    <a:cs typeface="Times New Roman" panose="02020603050405020304" pitchFamily="18" charset="0"/>
                  </a:rPr>
                  <a:t>或者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kern="100" dirty="0">
                    <a:cs typeface="Times New Roman" panose="02020603050405020304" pitchFamily="18" charset="0"/>
                  </a:rPr>
                  <a:t>信号有一定的脉冲宽度要求。</a:t>
                </a:r>
                <a:endParaRPr lang="en-US" altLang="zh-CN" kern="100" dirty="0"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</a:pPr>
                <a:r>
                  <a:rPr lang="en-US" altLang="zh-CN" kern="100" dirty="0">
                    <a:solidFill>
                      <a:srgbClr val="00B050"/>
                    </a:solidFill>
                    <a:cs typeface="Times New Roman" panose="02020603050405020304" pitchFamily="18" charset="0"/>
                  </a:rPr>
                  <a:t>CP</a:t>
                </a:r>
                <a:r>
                  <a:rPr lang="zh-CN" altLang="zh-CN" kern="100" dirty="0">
                    <a:solidFill>
                      <a:srgbClr val="00B050"/>
                    </a:solidFill>
                    <a:cs typeface="Times New Roman" panose="02020603050405020304" pitchFamily="18" charset="0"/>
                  </a:rPr>
                  <a:t>的最小高电平宽度为</a:t>
                </a:r>
                <a:r>
                  <a:rPr lang="en-US" altLang="zh-CN" kern="100" dirty="0" err="1">
                    <a:solidFill>
                      <a:srgbClr val="00B050"/>
                    </a:solidFill>
                    <a:cs typeface="Times New Roman" panose="02020603050405020304" pitchFamily="18" charset="0"/>
                  </a:rPr>
                  <a:t>t</a:t>
                </a:r>
                <a:r>
                  <a:rPr lang="en-US" altLang="zh-CN" kern="100" baseline="-25000" dirty="0" err="1">
                    <a:solidFill>
                      <a:srgbClr val="00B050"/>
                    </a:solidFill>
                    <a:cs typeface="Times New Roman" panose="02020603050405020304" pitchFamily="18" charset="0"/>
                  </a:rPr>
                  <a:t>WH</a:t>
                </a:r>
                <a:r>
                  <a:rPr lang="zh-CN" altLang="zh-CN" kern="100" dirty="0">
                    <a:cs typeface="Times New Roman" panose="02020603050405020304" pitchFamily="18" charset="0"/>
                  </a:rPr>
                  <a:t>，</a:t>
                </a:r>
                <a:r>
                  <a:rPr lang="en-US" altLang="zh-CN" kern="100" dirty="0">
                    <a:cs typeface="Times New Roman" panose="02020603050405020304" pitchFamily="18" charset="0"/>
                  </a:rPr>
                  <a:t>CP</a:t>
                </a:r>
                <a:r>
                  <a:rPr lang="zh-CN" altLang="zh-CN" kern="100" dirty="0">
                    <a:cs typeface="Times New Roman" panose="02020603050405020304" pitchFamily="18" charset="0"/>
                  </a:rPr>
                  <a:t>高电平宽度必须≥</a:t>
                </a:r>
                <a:r>
                  <a:rPr lang="en-US" altLang="zh-CN" kern="100" dirty="0" err="1">
                    <a:cs typeface="Times New Roman" panose="02020603050405020304" pitchFamily="18" charset="0"/>
                  </a:rPr>
                  <a:t>t</a:t>
                </a:r>
                <a:r>
                  <a:rPr lang="en-US" altLang="zh-CN" kern="100" baseline="-25000" dirty="0" err="1">
                    <a:cs typeface="Times New Roman" panose="02020603050405020304" pitchFamily="18" charset="0"/>
                  </a:rPr>
                  <a:t>WH</a:t>
                </a:r>
                <a:r>
                  <a:rPr lang="zh-CN" altLang="zh-CN" kern="100" dirty="0">
                    <a:cs typeface="Times New Roman" panose="02020603050405020304" pitchFamily="18" charset="0"/>
                  </a:rPr>
                  <a:t>。</a:t>
                </a:r>
                <a:endParaRPr lang="en-US" altLang="zh-CN" kern="100" dirty="0"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</a:pPr>
                <a:r>
                  <a:rPr lang="en-US" altLang="zh-CN" kern="100" dirty="0">
                    <a:solidFill>
                      <a:srgbClr val="00B050"/>
                    </a:solidFill>
                    <a:cs typeface="Times New Roman" panose="02020603050405020304" pitchFamily="18" charset="0"/>
                  </a:rPr>
                  <a:t>CP</a:t>
                </a:r>
                <a:r>
                  <a:rPr lang="zh-CN" altLang="zh-CN" kern="100" dirty="0">
                    <a:solidFill>
                      <a:srgbClr val="00B050"/>
                    </a:solidFill>
                    <a:cs typeface="Times New Roman" panose="02020603050405020304" pitchFamily="18" charset="0"/>
                  </a:rPr>
                  <a:t>的最小低电平宽度为</a:t>
                </a:r>
                <a:r>
                  <a:rPr lang="en-US" altLang="zh-CN" kern="100" dirty="0" err="1">
                    <a:solidFill>
                      <a:srgbClr val="00B050"/>
                    </a:solidFill>
                    <a:cs typeface="Times New Roman" panose="02020603050405020304" pitchFamily="18" charset="0"/>
                  </a:rPr>
                  <a:t>t</a:t>
                </a:r>
                <a:r>
                  <a:rPr lang="en-US" altLang="zh-CN" kern="100" baseline="-25000" dirty="0" err="1">
                    <a:solidFill>
                      <a:srgbClr val="00B050"/>
                    </a:solidFill>
                    <a:cs typeface="Times New Roman" panose="02020603050405020304" pitchFamily="18" charset="0"/>
                  </a:rPr>
                  <a:t>WL</a:t>
                </a:r>
                <a:r>
                  <a:rPr lang="zh-CN" altLang="zh-CN" kern="100" dirty="0">
                    <a:cs typeface="Times New Roman" panose="02020603050405020304" pitchFamily="18" charset="0"/>
                  </a:rPr>
                  <a:t>，</a:t>
                </a:r>
                <a:r>
                  <a:rPr lang="en-US" altLang="zh-CN" kern="100" dirty="0">
                    <a:cs typeface="Times New Roman" panose="02020603050405020304" pitchFamily="18" charset="0"/>
                  </a:rPr>
                  <a:t>CP</a:t>
                </a:r>
                <a:r>
                  <a:rPr lang="zh-CN" altLang="zh-CN" kern="100" dirty="0">
                    <a:cs typeface="Times New Roman" panose="02020603050405020304" pitchFamily="18" charset="0"/>
                  </a:rPr>
                  <a:t>低电平宽度必须≥</a:t>
                </a:r>
                <a:r>
                  <a:rPr lang="en-US" altLang="zh-CN" kern="100" dirty="0" err="1">
                    <a:cs typeface="Times New Roman" panose="02020603050405020304" pitchFamily="18" charset="0"/>
                  </a:rPr>
                  <a:t>t</a:t>
                </a:r>
                <a:r>
                  <a:rPr lang="en-US" altLang="zh-CN" kern="100" baseline="-25000" dirty="0" err="1">
                    <a:cs typeface="Times New Roman" panose="02020603050405020304" pitchFamily="18" charset="0"/>
                  </a:rPr>
                  <a:t>WL</a:t>
                </a:r>
                <a:r>
                  <a:rPr lang="zh-CN" altLang="zh-CN" kern="100" dirty="0">
                    <a:cs typeface="Times New Roman" panose="02020603050405020304" pitchFamily="18" charset="0"/>
                  </a:rPr>
                  <a:t>。</a:t>
                </a:r>
                <a:endParaRPr lang="en-US" altLang="zh-CN" kern="100" dirty="0"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</a:pPr>
                <a:r>
                  <a:rPr lang="zh-CN" altLang="zh-CN" kern="100" dirty="0">
                    <a:solidFill>
                      <a:srgbClr val="00B050"/>
                    </a:solidFill>
                    <a:cs typeface="Times New Roman" panose="02020603050405020304" pitchFamily="18" charset="0"/>
                  </a:rPr>
                  <a:t>最小</a:t>
                </a:r>
                <a:r>
                  <a:rPr lang="en-US" altLang="zh-CN" kern="100" dirty="0">
                    <a:solidFill>
                      <a:srgbClr val="00B050"/>
                    </a:solidFill>
                    <a:cs typeface="Times New Roman" panose="02020603050405020304" pitchFamily="18" charset="0"/>
                  </a:rPr>
                  <a:t>CP</a:t>
                </a:r>
                <a:r>
                  <a:rPr lang="zh-CN" altLang="zh-CN" kern="100" dirty="0">
                    <a:solidFill>
                      <a:srgbClr val="00B050"/>
                    </a:solidFill>
                    <a:cs typeface="Times New Roman" panose="02020603050405020304" pitchFamily="18" charset="0"/>
                  </a:rPr>
                  <a:t>周期</a:t>
                </a:r>
                <a:r>
                  <a:rPr lang="en-US" altLang="zh-CN" kern="100" dirty="0" err="1">
                    <a:solidFill>
                      <a:srgbClr val="00B050"/>
                    </a:solidFill>
                    <a:cs typeface="Times New Roman" panose="02020603050405020304" pitchFamily="18" charset="0"/>
                  </a:rPr>
                  <a:t>T</a:t>
                </a:r>
                <a:r>
                  <a:rPr lang="en-US" altLang="zh-CN" kern="100" baseline="-25000" dirty="0" err="1">
                    <a:solidFill>
                      <a:srgbClr val="00B050"/>
                    </a:solidFill>
                    <a:cs typeface="Times New Roman" panose="02020603050405020304" pitchFamily="18" charset="0"/>
                  </a:rPr>
                  <a:t>CPmin</a:t>
                </a:r>
                <a:r>
                  <a:rPr lang="en-US" altLang="zh-CN" kern="100" dirty="0">
                    <a:solidFill>
                      <a:srgbClr val="00B050"/>
                    </a:solidFill>
                    <a:cs typeface="Times New Roman" panose="02020603050405020304" pitchFamily="18" charset="0"/>
                  </a:rPr>
                  <a:t>=</a:t>
                </a:r>
                <a:r>
                  <a:rPr lang="en-US" altLang="zh-CN" kern="100" dirty="0" err="1">
                    <a:solidFill>
                      <a:srgbClr val="00B050"/>
                    </a:solidFill>
                    <a:cs typeface="Times New Roman" panose="02020603050405020304" pitchFamily="18" charset="0"/>
                  </a:rPr>
                  <a:t>t</a:t>
                </a:r>
                <a:r>
                  <a:rPr lang="en-US" altLang="zh-CN" kern="100" baseline="-25000" dirty="0" err="1">
                    <a:solidFill>
                      <a:srgbClr val="00B050"/>
                    </a:solidFill>
                    <a:cs typeface="Times New Roman" panose="02020603050405020304" pitchFamily="18" charset="0"/>
                  </a:rPr>
                  <a:t>WH</a:t>
                </a:r>
                <a:r>
                  <a:rPr lang="en-US" altLang="zh-CN" kern="100" dirty="0">
                    <a:solidFill>
                      <a:srgbClr val="00B050"/>
                    </a:solidFill>
                    <a:cs typeface="Times New Roman" panose="02020603050405020304" pitchFamily="18" charset="0"/>
                  </a:rPr>
                  <a:t>+ </a:t>
                </a:r>
                <a:r>
                  <a:rPr lang="en-US" altLang="zh-CN" kern="100" dirty="0" err="1">
                    <a:solidFill>
                      <a:srgbClr val="00B050"/>
                    </a:solidFill>
                    <a:cs typeface="Times New Roman" panose="02020603050405020304" pitchFamily="18" charset="0"/>
                  </a:rPr>
                  <a:t>t</a:t>
                </a:r>
                <a:r>
                  <a:rPr lang="en-US" altLang="zh-CN" kern="100" baseline="-25000" dirty="0" err="1">
                    <a:solidFill>
                      <a:srgbClr val="00B050"/>
                    </a:solidFill>
                    <a:cs typeface="Times New Roman" panose="02020603050405020304" pitchFamily="18" charset="0"/>
                  </a:rPr>
                  <a:t>WL</a:t>
                </a:r>
                <a:r>
                  <a:rPr lang="zh-CN" altLang="zh-CN" kern="100" dirty="0">
                    <a:cs typeface="Times New Roman" panose="02020603050405020304" pitchFamily="18" charset="0"/>
                  </a:rPr>
                  <a:t>，是确保触发器可靠翻转的最小</a:t>
                </a:r>
                <a:r>
                  <a:rPr lang="en-US" altLang="zh-CN" kern="100" dirty="0">
                    <a:cs typeface="Times New Roman" panose="02020603050405020304" pitchFamily="18" charset="0"/>
                  </a:rPr>
                  <a:t>CP</a:t>
                </a:r>
                <a:r>
                  <a:rPr lang="zh-CN" altLang="zh-CN" kern="100" dirty="0">
                    <a:cs typeface="Times New Roman" panose="02020603050405020304" pitchFamily="18" charset="0"/>
                  </a:rPr>
                  <a:t>周期。</a:t>
                </a:r>
                <a:endParaRPr lang="en-US" altLang="zh-CN" kern="100" dirty="0"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</a:pPr>
                <a:r>
                  <a:rPr lang="zh-CN" altLang="zh-CN" kern="100" dirty="0">
                    <a:cs typeface="Times New Roman" panose="02020603050405020304" pitchFamily="18" charset="0"/>
                  </a:rPr>
                  <a:t>触发器的</a:t>
                </a:r>
                <a:r>
                  <a:rPr lang="zh-CN" altLang="zh-CN" kern="1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最高工作频率</a:t>
                </a:r>
                <a:r>
                  <a:rPr lang="en-US" altLang="zh-CN" kern="100" dirty="0" err="1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f</a:t>
                </a:r>
                <a:r>
                  <a:rPr lang="en-US" altLang="zh-CN" kern="100" baseline="-25000" dirty="0" err="1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max</a:t>
                </a:r>
                <a:r>
                  <a:rPr lang="zh-CN" altLang="zh-CN" kern="100" dirty="0">
                    <a:cs typeface="Times New Roman" panose="02020603050405020304" pitchFamily="18" charset="0"/>
                  </a:rPr>
                  <a:t>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altLang="zh-CN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≤</m:t>
                    </m:r>
                    <m:f>
                      <m:fPr>
                        <m:ctrlPr>
                          <a:rPr lang="zh-CN" altLang="zh-CN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zh-CN" altLang="zh-CN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𝑪𝑷𝒎𝒊𝒏</m:t>
                            </m:r>
                          </m:sub>
                        </m:sSub>
                      </m:den>
                    </m:f>
                    <m:r>
                      <a:rPr lang="en-US" altLang="zh-CN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zh-CN" altLang="zh-CN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zh-CN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𝑾𝑯</m:t>
                            </m:r>
                          </m:sub>
                        </m:sSub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zh-CN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𝑾𝑳</m:t>
                            </m:r>
                          </m:sub>
                        </m:sSub>
                      </m:den>
                    </m:f>
                  </m:oMath>
                </a14:m>
                <a:endParaRPr lang="zh-CN" altLang="zh-CN" kern="100" dirty="0"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</a:pPr>
                <a:r>
                  <a:rPr lang="en-US" altLang="zh-CN" kern="100" dirty="0" err="1">
                    <a:cs typeface="Times New Roman" panose="02020603050405020304" pitchFamily="18" charset="0"/>
                  </a:rPr>
                  <a:t>f</a:t>
                </a:r>
                <a:r>
                  <a:rPr lang="en-US" altLang="zh-CN" kern="100" baseline="-25000" dirty="0" err="1">
                    <a:cs typeface="Times New Roman" panose="02020603050405020304" pitchFamily="18" charset="0"/>
                  </a:rPr>
                  <a:t>max</a:t>
                </a:r>
                <a:r>
                  <a:rPr lang="zh-CN" altLang="zh-CN" kern="100" dirty="0">
                    <a:cs typeface="Times New Roman" panose="02020603050405020304" pitchFamily="18" charset="0"/>
                  </a:rPr>
                  <a:t>是选择触发器的重要指标，</a:t>
                </a:r>
                <a:r>
                  <a:rPr lang="en-US" altLang="zh-CN" kern="100" dirty="0">
                    <a:cs typeface="Times New Roman" panose="02020603050405020304" pitchFamily="18" charset="0"/>
                  </a:rPr>
                  <a:t>TTL</a:t>
                </a:r>
                <a:r>
                  <a:rPr lang="zh-CN" altLang="zh-CN" kern="100" dirty="0">
                    <a:cs typeface="Times New Roman" panose="02020603050405020304" pitchFamily="18" charset="0"/>
                  </a:rPr>
                  <a:t>触发器</a:t>
                </a:r>
                <a:r>
                  <a:rPr lang="en-US" altLang="zh-CN" kern="100" dirty="0" err="1">
                    <a:cs typeface="Times New Roman" panose="02020603050405020304" pitchFamily="18" charset="0"/>
                  </a:rPr>
                  <a:t>f</a:t>
                </a:r>
                <a:r>
                  <a:rPr lang="en-US" altLang="zh-CN" kern="100" baseline="-25000" dirty="0" err="1">
                    <a:cs typeface="Times New Roman" panose="02020603050405020304" pitchFamily="18" charset="0"/>
                  </a:rPr>
                  <a:t>max</a:t>
                </a:r>
                <a:r>
                  <a:rPr lang="zh-CN" altLang="zh-CN" kern="100" dirty="0">
                    <a:cs typeface="Times New Roman" panose="02020603050405020304" pitchFamily="18" charset="0"/>
                  </a:rPr>
                  <a:t>的典型值是≤</a:t>
                </a:r>
                <a:r>
                  <a:rPr lang="en-US" altLang="zh-CN" kern="100" dirty="0">
                    <a:cs typeface="Times New Roman" panose="02020603050405020304" pitchFamily="18" charset="0"/>
                  </a:rPr>
                  <a:t>30MHz</a:t>
                </a:r>
                <a:endParaRPr lang="zh-CN" altLang="zh-CN" kern="1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3"/>
                <a:stretch>
                  <a:fillRect l="-858" r="-3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平行四边形 11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5.9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95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触发器特性参数</a:t>
            </a:r>
          </a:p>
        </p:txBody>
      </p:sp>
      <p:sp>
        <p:nvSpPr>
          <p:cNvPr id="12" name="平行四边形 11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5.9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5898539"/>
              </p:ext>
            </p:extLst>
          </p:nvPr>
        </p:nvGraphicFramePr>
        <p:xfrm>
          <a:off x="4072183" y="1432076"/>
          <a:ext cx="6903224" cy="32336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09" name="Visio" r:id="rId4" imgW="2407965" imgH="1127520" progId="Visio.Drawing.11">
                  <p:embed/>
                </p:oleObj>
              </mc:Choice>
              <mc:Fallback>
                <p:oleObj name="Visio" r:id="rId4" imgW="2407965" imgH="112752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2183" y="1432076"/>
                        <a:ext cx="6903224" cy="3233649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755382" y="2325438"/>
            <a:ext cx="2988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74LS74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触发器的时间参数图</a:t>
            </a:r>
          </a:p>
        </p:txBody>
      </p:sp>
      <p:sp>
        <p:nvSpPr>
          <p:cNvPr id="2" name="矩形 1"/>
          <p:cNvSpPr/>
          <p:nvPr/>
        </p:nvSpPr>
        <p:spPr>
          <a:xfrm>
            <a:off x="649505" y="4739032"/>
            <a:ext cx="105735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74LS74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芯片各参数的典型值为：</a:t>
            </a:r>
            <a:r>
              <a:rPr lang="en-US" altLang="zh-CN" sz="2400" b="1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kern="1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PHL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=25ns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kern="1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PLH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=13ns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kern="1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set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=20ns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kern="1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hold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=5ns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kern="1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WH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kern="1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WL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最小值为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25ns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400" b="1" kern="1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max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的典型值是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33MHz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，最小值为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25MHz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82483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9C768-8413-45FA-BDC7-53DA68035736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触发器特性参数</a:t>
            </a:r>
          </a:p>
        </p:txBody>
      </p:sp>
      <p:sp>
        <p:nvSpPr>
          <p:cNvPr id="12" name="平行四边形 11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5.9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4892" y="1123516"/>
            <a:ext cx="110305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在计算机中，触发器主要用于构成寄存器、计数器、移位器等基本部件，进而构成寄存器堆、暂存器、程序计数器（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PC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Program Counter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）、移位寄存器等计算机部件。</a:t>
            </a: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另外，触发器还具有开关消颤、分频、异步脉冲同步化等典型应用。</a:t>
            </a:r>
            <a:endParaRPr lang="zh-CN" altLang="zh-CN" sz="24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110" y="605856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61088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84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704850" y="1076674"/>
                <a:ext cx="10801350" cy="5781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锁存器和触发器</a:t>
                </a:r>
                <a:r>
                  <a:rPr lang="zh-CN" altLang="en-US" sz="24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是时序逻辑电路中最常用的两类</a:t>
                </a:r>
                <a:r>
                  <a:rPr lang="zh-CN" altLang="zh-CN" sz="24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双稳态存储元件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，是构成时序逻辑电路的</a:t>
                </a:r>
                <a:r>
                  <a:rPr lang="zh-CN" altLang="zh-CN" sz="24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基本记忆单元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一般</a:t>
                </a:r>
                <a:r>
                  <a:rPr lang="zh-CN" altLang="zh-CN" sz="2400" b="1" kern="1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通过时钟的特性来区分锁存器和触发器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，锁存器无时钟或者是电平型时钟信号，触发器的时钟则是边沿触发；常常将各类双稳态元件统称为触发器。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触发器</a:t>
                </a:r>
                <a:r>
                  <a:rPr lang="zh-CN" altLang="en-US" sz="24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特点：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是由具有反馈回路的门电路构成的，有两个能自行保持的稳定状态，用于表示与存储二值信息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“0”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“1”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；具有一对互补的输出信号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1" kern="1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Q</m:t>
                    </m:r>
                  </m:oMath>
                </a14:m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1" kern="100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</m:acc>
                  </m:oMath>
                </a14:m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，并用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Q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的状态来指示锁存器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/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触发器的状态。触发器具有输入信号，用于更改或者设置锁存器和触发器的状态；时钟信号，用于规定电路状态改变的时间或时刻。用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kern="10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kern="100" smtClean="0">
                            <a:latin typeface="Cambria Math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400" b="1" i="1" kern="100" smtClean="0">
                            <a:latin typeface="Cambria Math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表示触发器接收输入信号之前的状态，称为现态或者原态，用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kern="100">
                            <a:latin typeface="Cambria Math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400" b="1" i="1" kern="100">
                            <a:latin typeface="Cambria Math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 kern="100" smtClean="0">
                            <a:latin typeface="Cambria Math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kern="100" smtClean="0">
                            <a:latin typeface="Cambria Math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表示触发器接收输入信号之后的状态，称为次态或新态。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50" y="1076674"/>
                <a:ext cx="10801350" cy="5781326"/>
              </a:xfrm>
              <a:prstGeom prst="rect">
                <a:avLst/>
              </a:prstGeom>
              <a:blipFill rotWithShape="1">
                <a:blip r:embed="rId3"/>
                <a:stretch>
                  <a:fillRect l="-790" r="-16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平行四边形 8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1717040" y="97943"/>
            <a:ext cx="7985760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本章小结</a:t>
            </a:r>
          </a:p>
        </p:txBody>
      </p:sp>
    </p:spTree>
    <p:extLst>
      <p:ext uri="{BB962C8B-B14F-4D97-AF65-F5344CB8AC3E}">
        <p14:creationId xmlns:p14="http://schemas.microsoft.com/office/powerpoint/2010/main" val="158716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85</a:t>
            </a:fld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1717040" y="97943"/>
            <a:ext cx="7985760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本章小结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95299" y="1069056"/>
                <a:ext cx="11132019" cy="5080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分类：</a:t>
                </a:r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2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根据功能特性或者激励方式（指由输入改变触发器状态的方式）的不同，可以分为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R-S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触发器、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JK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触发器、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触发器、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触发器和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T'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触发器。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2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根据电路结构的不同，可以分为基本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R-S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锁存器、钟控锁存器、主从式触发器和边沿触发器。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2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根据触发方式（指触发器状态变化时刻的控制方式）的不同，又可以分为电平触发、主从触发和边沿触发的触发器。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 indent="-342900" defTabSz="540000">
                  <a:lnSpc>
                    <a:spcPct val="150000"/>
                  </a:lnSpc>
                  <a:buClr>
                    <a:srgbClr val="235EB8"/>
                  </a:buClr>
                  <a:buSzPct val="100000"/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R-S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锁存器和基本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R</m:t>
                        </m:r>
                      </m:e>
                    </m:acc>
                    <m:r>
                      <m:rPr>
                        <m:nor/>
                      </m:rPr>
                      <a:rPr lang="en-US" altLang="zh-CN" sz="2400" i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−</m:t>
                    </m:r>
                    <m:acc>
                      <m:accPr>
                        <m:chr m:val="̅"/>
                        <m:ctrlPr>
                          <a:rPr lang="zh-CN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S</m:t>
                        </m:r>
                      </m:e>
                    </m:acc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锁存器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是所有锁存器和触发器的基础，各类锁存器和触发器均是由其演变而来。</a:t>
                </a: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99" y="1069056"/>
                <a:ext cx="11132019" cy="5080814"/>
              </a:xfrm>
              <a:prstGeom prst="rect">
                <a:avLst/>
              </a:prstGeom>
              <a:blipFill rotWithShape="1">
                <a:blip r:embed="rId3"/>
                <a:stretch>
                  <a:fillRect l="-712" r="-438" b="-4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83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86</a:t>
            </a:fld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1717040" y="97943"/>
            <a:ext cx="7985760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本章小结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00075" y="924677"/>
            <a:ext cx="10896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钟控锁存器：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钟控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R-S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锁存器：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在基本锁存器的电路上，增加了时钟脉冲输入信号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有效电平下，锁存器状态才允许发生改变。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将钟控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R-S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锁存器输入端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经过改造后合并成一个输入信号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，就变成了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锁存器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；从而消除了钟控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R-S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锁存器的禁用状态。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钟控锁存器使用电平型时钟信号规定了锁存器状态变化的时间，又称为电平型触发器。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钟控锁存器都存在着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空翻现象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，即在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有效电平状态下，锁存器的输出随着输入的变化而变化。</a:t>
            </a:r>
          </a:p>
        </p:txBody>
      </p:sp>
    </p:spTree>
    <p:extLst>
      <p:ext uri="{BB962C8B-B14F-4D97-AF65-F5344CB8AC3E}">
        <p14:creationId xmlns:p14="http://schemas.microsoft.com/office/powerpoint/2010/main" val="77254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87</a:t>
            </a:fld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1717040" y="97943"/>
            <a:ext cx="7985760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本章小结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79721" y="1059430"/>
            <a:ext cx="109918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主从触发器：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两个时钟反相的钟控锁存器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构成，触发器的输入就是主锁存器的输入，主锁存器的输出作为从锁存器的输入，从锁存器的输出是整个主从触发器的输出。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主从式触发器又称为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脉冲触发式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触发器，它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解决了空翻问题。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主从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R-S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存在着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约束条件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不能同时有效）；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主从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J-K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则消除了约束条件，不存在禁用状态，但是存在着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“一次性变化”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问题。</a:t>
            </a:r>
          </a:p>
        </p:txBody>
      </p:sp>
    </p:spTree>
    <p:extLst>
      <p:ext uri="{BB962C8B-B14F-4D97-AF65-F5344CB8AC3E}">
        <p14:creationId xmlns:p14="http://schemas.microsoft.com/office/powerpoint/2010/main" val="298815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88</a:t>
            </a:fld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1717040" y="97943"/>
            <a:ext cx="7985760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本章小结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00075" y="924677"/>
            <a:ext cx="1116199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边沿触发器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仅在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的某个规定跳变（上升沿或下降沿）到来时刻才接收输入信号，并根据该时刻的输入确定触发器的状态，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避免了“空翻”和“一次变化”问题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边沿触发器由两个钟控锁存器构成，主要分为边沿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触发器和边沿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J-K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触发器。</a:t>
            </a:r>
          </a:p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R-S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触发器、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触发器和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J-K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触发器外，还有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触发器和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T'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触发器。各类触发器之间可以相互转换。</a:t>
            </a:r>
          </a:p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商用的集成触发器种类繁多，以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触发器最为常用。集成触发器常常带有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异步置位端和异步复位端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，用于直接置“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1”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和清“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0”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342900" lvl="1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触发器的静态参数基本与门电路一样，由传输延迟引起的动态参数主要有传输延时时间、建立时间与保持时间、信号脉冲宽度与最高时钟频率等等。</a:t>
            </a:r>
          </a:p>
        </p:txBody>
      </p:sp>
      <p:pic>
        <p:nvPicPr>
          <p:cNvPr id="7" name="图片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110" y="6330695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07262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pPr/>
              <a:t>89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归纳：存储元件的分析设计工具和方法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Autofit/>
              </a:bodyPr>
              <a:lstStyle/>
              <a:p>
                <a:pPr marL="447675" indent="-447675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状态转换表：</a:t>
                </a:r>
                <a:r>
                  <a:rPr lang="zh-CN" altLang="en-US" dirty="0"/>
                  <a:t>反映锁存器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触发器次态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𝑸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𝒏</m:t>
                        </m:r>
                        <m:r>
                          <a:rPr lang="en-US" altLang="zh-CN" i="1">
                            <a:latin typeface="Cambria Math"/>
                          </a:rPr>
                          <m:t>+</m:t>
                        </m:r>
                        <m:r>
                          <a:rPr lang="en-US" altLang="zh-CN" i="1">
                            <a:latin typeface="Cambria Math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zh-CN" altLang="en-US" dirty="0"/>
                  <a:t>与输入信号和原态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𝑸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dirty="0"/>
                  <a:t>之间对应关系的表。</a:t>
                </a:r>
                <a:endParaRPr lang="en-US" altLang="zh-CN" dirty="0"/>
              </a:p>
              <a:p>
                <a:pPr marL="447675" indent="-447675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zh-CN" dirty="0">
                    <a:solidFill>
                      <a:srgbClr val="FF0000"/>
                    </a:solidFill>
                  </a:rPr>
                  <a:t>功能表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zh-CN" dirty="0"/>
                  <a:t>反映输出端与输入端的逻辑关系</a:t>
                </a:r>
                <a:r>
                  <a:rPr lang="zh-CN" altLang="en-US" dirty="0"/>
                  <a:t>（简化特性表）</a:t>
                </a:r>
                <a:endParaRPr lang="en-US" altLang="zh-CN" dirty="0"/>
              </a:p>
              <a:p>
                <a:pPr marL="447675" indent="-447675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zh-CN" dirty="0">
                    <a:solidFill>
                      <a:srgbClr val="FF0000"/>
                    </a:solidFill>
                  </a:rPr>
                  <a:t>特性方程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/>
                  <a:t>反映锁存器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触发器次态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𝑸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𝒏</m:t>
                        </m:r>
                        <m:r>
                          <a:rPr lang="en-US" altLang="zh-CN" i="1">
                            <a:latin typeface="Cambria Math"/>
                          </a:rPr>
                          <m:t>+</m:t>
                        </m:r>
                        <m:r>
                          <a:rPr lang="en-US" altLang="zh-CN" i="1">
                            <a:latin typeface="Cambria Math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zh-CN" altLang="en-US" dirty="0"/>
                  <a:t>与输入信号和原态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𝑸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dirty="0"/>
                  <a:t>之间的函数关系。</a:t>
                </a:r>
                <a:endParaRPr lang="en-US" altLang="zh-CN" dirty="0"/>
              </a:p>
              <a:p>
                <a:pPr marL="447675" indent="-447675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zh-CN" dirty="0">
                    <a:solidFill>
                      <a:srgbClr val="FF0000"/>
                    </a:solidFill>
                  </a:rPr>
                  <a:t>状态图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zh-CN" dirty="0"/>
                  <a:t>反映</a:t>
                </a:r>
                <a:r>
                  <a:rPr lang="zh-CN" altLang="en-US" dirty="0"/>
                  <a:t>锁存器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触发器</a:t>
                </a:r>
                <a:r>
                  <a:rPr lang="zh-CN" altLang="zh-CN" dirty="0"/>
                  <a:t>状态及状态转换条件的直观图形。</a:t>
                </a:r>
              </a:p>
              <a:p>
                <a:pPr marL="447675" indent="-447675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zh-CN" dirty="0">
                    <a:solidFill>
                      <a:srgbClr val="FF0000"/>
                    </a:solidFill>
                  </a:rPr>
                  <a:t>时序图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/>
                  <a:t>锁存器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触发器输入</a:t>
                </a:r>
                <a:r>
                  <a:rPr lang="zh-CN" altLang="zh-CN" dirty="0"/>
                  <a:t>信号</a:t>
                </a:r>
                <a:r>
                  <a:rPr lang="zh-CN" altLang="en-US" dirty="0"/>
                  <a:t>变化时，状态跟随发生变化，反映它们之间的</a:t>
                </a:r>
                <a:r>
                  <a:rPr lang="zh-CN" altLang="zh-CN" dirty="0"/>
                  <a:t>时序</a:t>
                </a:r>
                <a:r>
                  <a:rPr lang="zh-CN" altLang="en-US" dirty="0"/>
                  <a:t>关系的波形图</a:t>
                </a:r>
                <a:r>
                  <a:rPr lang="zh-CN" altLang="zh-CN" dirty="0"/>
                  <a:t>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9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平行四边形 4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37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647699" y="1027913"/>
            <a:ext cx="111061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、分类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功能特性或者激励方式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（指由输入改变触发器状态的方式）的不同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分为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R-S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触发器、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JK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触发器、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触发器、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触发器和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T'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电路结构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的不同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分为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R-S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锁存器、钟控锁存器、主从式触发器和边沿触发器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触发方式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（指触发器状态变化时刻的控制方式）的不同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defTabSz="540000">
              <a:lnSpc>
                <a:spcPct val="150000"/>
              </a:lnSpc>
              <a:buClr>
                <a:srgbClr val="235EB8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分为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电平触发、主从触发和边沿触发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的触发器。</a:t>
            </a:r>
          </a:p>
        </p:txBody>
      </p:sp>
      <p:sp>
        <p:nvSpPr>
          <p:cNvPr id="11" name="平行四边形 10"/>
          <p:cNvSpPr/>
          <p:nvPr/>
        </p:nvSpPr>
        <p:spPr>
          <a:xfrm>
            <a:off x="304512" y="129448"/>
            <a:ext cx="1752888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5.1.2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2268367" y="97943"/>
            <a:ext cx="5799001" cy="73215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锁存器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触发器的特点与分类</a:t>
            </a:r>
          </a:p>
        </p:txBody>
      </p:sp>
      <p:pic>
        <p:nvPicPr>
          <p:cNvPr id="8" name="图片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110" y="605856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61491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pPr/>
              <a:t>90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Times New Roman" pitchFamily="18" charset="0"/>
              </a:rPr>
              <a:t>各种存储元件的演变过程：</a:t>
            </a:r>
            <a:endParaRPr lang="zh-CN" altLang="en-US" sz="3200" dirty="0"/>
          </a:p>
        </p:txBody>
      </p:sp>
      <p:sp>
        <p:nvSpPr>
          <p:cNvPr id="5" name="平行四边形 4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5381774" y="1144136"/>
            <a:ext cx="3393042" cy="781664"/>
          </a:xfrm>
          <a:prstGeom prst="rect">
            <a:avLst/>
          </a:prstGeom>
          <a:solidFill>
            <a:srgbClr val="FFFF6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18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16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000" dirty="0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输出受输入电平直接控制</a:t>
            </a:r>
            <a:endParaRPr lang="en-US" altLang="zh-CN" sz="2000" dirty="0">
              <a:solidFill>
                <a:srgbClr val="3859C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有约束条件</a:t>
            </a:r>
            <a:endParaRPr lang="en-US" altLang="zh-CN" sz="2000" dirty="0">
              <a:solidFill>
                <a:srgbClr val="3859C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kern="0" dirty="0">
              <a:solidFill>
                <a:srgbClr val="3859C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2503520" y="2707464"/>
            <a:ext cx="2844000" cy="72153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eaLnBrk="0" hangingPunct="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 sz="2400" b="1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000" b="1"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1800" b="1"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600" b="1"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600" b="1"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+mn-lt"/>
                <a:ea typeface="+mn-ea"/>
              </a:defRPr>
            </a:lvl9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、钟控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R-S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锁存器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7031104" y="2707464"/>
            <a:ext cx="2826016" cy="72153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eaLnBrk="0" hangingPunct="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 sz="2400" b="1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000" b="1"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1800" b="1"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600" b="1"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600" b="1"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+mn-lt"/>
                <a:ea typeface="+mn-ea"/>
              </a:defRPr>
            </a:lvl9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、钟控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锁存器</a:t>
            </a: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2503520" y="4228808"/>
            <a:ext cx="2844000" cy="72153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eaLnBrk="0" hangingPunct="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 sz="2400" b="1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000" b="1"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1800" b="1"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600" b="1"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600" b="1"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+mn-lt"/>
                <a:ea typeface="+mn-ea"/>
              </a:defRPr>
            </a:lvl9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、主从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R-S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7091232" y="4228808"/>
            <a:ext cx="2826016" cy="72153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eaLnBrk="0" hangingPunct="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 sz="2400" b="1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000" b="1"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1800" b="1"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600" b="1"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600" b="1"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+mn-lt"/>
                <a:ea typeface="+mn-ea"/>
              </a:defRPr>
            </a:lvl9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、主从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J-K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7031104" y="5625205"/>
            <a:ext cx="2826016" cy="72153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eaLnBrk="0" hangingPunct="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 sz="2400" b="1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000" b="1"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1800" b="1"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600" b="1"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600" b="1"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+mn-lt"/>
                <a:ea typeface="+mn-ea"/>
              </a:defRPr>
            </a:lvl9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、边沿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</a:p>
        </p:txBody>
      </p:sp>
      <p:cxnSp>
        <p:nvCxnSpPr>
          <p:cNvPr id="13" name="直接箭头连接符 12"/>
          <p:cNvCxnSpPr>
            <a:stCxn id="30" idx="2"/>
            <a:endCxn id="8" idx="0"/>
          </p:cNvCxnSpPr>
          <p:nvPr/>
        </p:nvCxnSpPr>
        <p:spPr bwMode="auto">
          <a:xfrm flipH="1">
            <a:off x="3925520" y="1865672"/>
            <a:ext cx="4" cy="84179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直接箭头连接符 13"/>
          <p:cNvCxnSpPr>
            <a:stCxn id="8" idx="2"/>
            <a:endCxn id="10" idx="0"/>
          </p:cNvCxnSpPr>
          <p:nvPr/>
        </p:nvCxnSpPr>
        <p:spPr bwMode="auto">
          <a:xfrm>
            <a:off x="3925520" y="3429000"/>
            <a:ext cx="0" cy="79980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直接箭头连接符 14"/>
          <p:cNvCxnSpPr>
            <a:stCxn id="8" idx="3"/>
            <a:endCxn id="9" idx="1"/>
          </p:cNvCxnSpPr>
          <p:nvPr/>
        </p:nvCxnSpPr>
        <p:spPr bwMode="auto">
          <a:xfrm>
            <a:off x="5347520" y="3068232"/>
            <a:ext cx="1683584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直接箭头连接符 15"/>
          <p:cNvCxnSpPr>
            <a:stCxn id="10" idx="3"/>
            <a:endCxn id="11" idx="1"/>
          </p:cNvCxnSpPr>
          <p:nvPr/>
        </p:nvCxnSpPr>
        <p:spPr bwMode="auto">
          <a:xfrm>
            <a:off x="5347520" y="4589576"/>
            <a:ext cx="174371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矩形 17"/>
          <p:cNvSpPr/>
          <p:nvPr/>
        </p:nvSpPr>
        <p:spPr>
          <a:xfrm>
            <a:off x="2334884" y="1969335"/>
            <a:ext cx="3142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解决了输出受输入直接控制；</a:t>
            </a:r>
            <a:endParaRPr lang="en-US" altLang="zh-CN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方法：加入时钟控制信号</a:t>
            </a:r>
            <a:r>
              <a:rPr lang="en-US" altLang="zh-CN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</a:p>
        </p:txBody>
      </p:sp>
      <p:sp>
        <p:nvSpPr>
          <p:cNvPr id="19" name="矩形 18"/>
          <p:cNvSpPr/>
          <p:nvPr/>
        </p:nvSpPr>
        <p:spPr>
          <a:xfrm>
            <a:off x="2115134" y="3514805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解决了空翻问题</a:t>
            </a:r>
            <a:endParaRPr lang="en-US" altLang="zh-CN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方法：用主、从两个钟控锁存器</a:t>
            </a:r>
            <a:endParaRPr lang="en-US" altLang="zh-CN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内容占位符 2"/>
          <p:cNvSpPr txBox="1">
            <a:spLocks/>
          </p:cNvSpPr>
          <p:nvPr/>
        </p:nvSpPr>
        <p:spPr bwMode="auto">
          <a:xfrm>
            <a:off x="952355" y="2685083"/>
            <a:ext cx="1540609" cy="773736"/>
          </a:xfrm>
          <a:prstGeom prst="rect">
            <a:avLst/>
          </a:prstGeom>
          <a:solidFill>
            <a:srgbClr val="FFFF6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18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16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000" dirty="0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有空翻现象</a:t>
            </a:r>
            <a:endParaRPr lang="en-US" altLang="zh-CN" sz="2000" dirty="0">
              <a:solidFill>
                <a:srgbClr val="3859C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zh-CN" altLang="en-US" sz="2000" kern="0" dirty="0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有约束条件</a:t>
            </a:r>
          </a:p>
        </p:txBody>
      </p:sp>
      <p:sp>
        <p:nvSpPr>
          <p:cNvPr id="21" name="内容占位符 2"/>
          <p:cNvSpPr txBox="1">
            <a:spLocks/>
          </p:cNvSpPr>
          <p:nvPr/>
        </p:nvSpPr>
        <p:spPr bwMode="auto">
          <a:xfrm>
            <a:off x="7331744" y="3828904"/>
            <a:ext cx="2344992" cy="399904"/>
          </a:xfrm>
          <a:prstGeom prst="rect">
            <a:avLst/>
          </a:prstGeom>
          <a:solidFill>
            <a:srgbClr val="FFFF6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18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16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存在一次变化问题</a:t>
            </a:r>
            <a:endParaRPr lang="zh-CN" altLang="en-US" sz="2000" kern="0" dirty="0">
              <a:solidFill>
                <a:srgbClr val="3859C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088297" y="561591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解决了一次变化问题</a:t>
            </a:r>
            <a:endParaRPr lang="en-US" altLang="zh-CN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287392" y="270746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消除了约束条件</a:t>
            </a:r>
            <a:endParaRPr lang="en-US" altLang="zh-CN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290739" y="421066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消除了约束条件</a:t>
            </a:r>
            <a:endParaRPr lang="en-US" altLang="zh-CN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内容占位符 2"/>
          <p:cNvSpPr txBox="1">
            <a:spLocks/>
          </p:cNvSpPr>
          <p:nvPr/>
        </p:nvSpPr>
        <p:spPr bwMode="auto">
          <a:xfrm>
            <a:off x="2521504" y="5624483"/>
            <a:ext cx="2826016" cy="72153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eaLnBrk="0" hangingPunct="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 sz="2400" b="1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000" b="1"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1800" b="1"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600" b="1"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600" b="1"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+mn-lt"/>
                <a:ea typeface="+mn-ea"/>
              </a:defRPr>
            </a:lvl9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、边沿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</a:p>
        </p:txBody>
      </p:sp>
      <p:cxnSp>
        <p:nvCxnSpPr>
          <p:cNvPr id="26" name="直接箭头连接符 25"/>
          <p:cNvCxnSpPr>
            <a:stCxn id="12" idx="1"/>
            <a:endCxn id="25" idx="3"/>
          </p:cNvCxnSpPr>
          <p:nvPr/>
        </p:nvCxnSpPr>
        <p:spPr bwMode="auto">
          <a:xfrm flipH="1" flipV="1">
            <a:off x="5347520" y="5985251"/>
            <a:ext cx="1683584" cy="72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肘形连接符 27"/>
          <p:cNvCxnSpPr>
            <a:stCxn id="9" idx="3"/>
            <a:endCxn id="12" idx="3"/>
          </p:cNvCxnSpPr>
          <p:nvPr/>
        </p:nvCxnSpPr>
        <p:spPr bwMode="auto">
          <a:xfrm>
            <a:off x="9857120" y="3068232"/>
            <a:ext cx="12700" cy="2917741"/>
          </a:xfrm>
          <a:prstGeom prst="bentConnector3">
            <a:avLst>
              <a:gd name="adj1" fmla="val 6795921"/>
            </a:avLst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矩形 28"/>
          <p:cNvSpPr/>
          <p:nvPr/>
        </p:nvSpPr>
        <p:spPr>
          <a:xfrm>
            <a:off x="10071261" y="423894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解决了空翻问题</a:t>
            </a:r>
            <a:endParaRPr lang="en-US" altLang="zh-CN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内容占位符 2"/>
          <p:cNvSpPr txBox="1">
            <a:spLocks/>
          </p:cNvSpPr>
          <p:nvPr/>
        </p:nvSpPr>
        <p:spPr bwMode="auto">
          <a:xfrm>
            <a:off x="2503527" y="1199422"/>
            <a:ext cx="2843993" cy="6662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18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16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、基本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R-S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锁存器</a:t>
            </a:r>
          </a:p>
        </p:txBody>
      </p:sp>
      <p:sp>
        <p:nvSpPr>
          <p:cNvPr id="38" name="内容占位符 2"/>
          <p:cNvSpPr txBox="1">
            <a:spLocks/>
          </p:cNvSpPr>
          <p:nvPr/>
        </p:nvSpPr>
        <p:spPr bwMode="auto">
          <a:xfrm>
            <a:off x="7733935" y="2285455"/>
            <a:ext cx="1540609" cy="403347"/>
          </a:xfrm>
          <a:prstGeom prst="rect">
            <a:avLst/>
          </a:prstGeom>
          <a:solidFill>
            <a:srgbClr val="FFFF6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18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16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000" dirty="0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有空翻现象</a:t>
            </a:r>
            <a:endParaRPr lang="zh-CN" altLang="en-US" sz="2000" kern="0" dirty="0">
              <a:solidFill>
                <a:srgbClr val="3859C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内容占位符 2"/>
          <p:cNvSpPr txBox="1">
            <a:spLocks/>
          </p:cNvSpPr>
          <p:nvPr/>
        </p:nvSpPr>
        <p:spPr bwMode="auto">
          <a:xfrm>
            <a:off x="944249" y="4382002"/>
            <a:ext cx="1540609" cy="415148"/>
          </a:xfrm>
          <a:prstGeom prst="rect">
            <a:avLst/>
          </a:prstGeom>
          <a:solidFill>
            <a:srgbClr val="FFFF6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18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16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000" kern="0" dirty="0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有约束条件</a:t>
            </a:r>
          </a:p>
        </p:txBody>
      </p:sp>
    </p:spTree>
    <p:extLst>
      <p:ext uri="{BB962C8B-B14F-4D97-AF65-F5344CB8AC3E}">
        <p14:creationId xmlns:p14="http://schemas.microsoft.com/office/powerpoint/2010/main" val="273037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8" grpId="0"/>
      <p:bldP spid="19" grpId="0"/>
      <p:bldP spid="20" grpId="0" animBg="1"/>
      <p:bldP spid="21" grpId="0" animBg="1"/>
      <p:bldP spid="22" grpId="0"/>
      <p:bldP spid="23" grpId="0"/>
      <p:bldP spid="24" grpId="0"/>
      <p:bldP spid="25" grpId="0" animBg="1"/>
      <p:bldP spid="29" grpId="0"/>
      <p:bldP spid="30" grpId="0" animBg="1"/>
      <p:bldP spid="38" grpId="0" animBg="1"/>
      <p:bldP spid="3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pPr/>
              <a:t>91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锁存器</a:t>
            </a:r>
            <a:r>
              <a:rPr lang="en-US" altLang="zh-CN" sz="3200" dirty="0"/>
              <a:t>/</a:t>
            </a:r>
            <a:r>
              <a:rPr lang="zh-CN" altLang="en-US" sz="3200" dirty="0"/>
              <a:t>触发器的逻辑符号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530393" y="1193289"/>
            <a:ext cx="2931264" cy="635518"/>
          </a:xfrm>
        </p:spPr>
        <p:txBody>
          <a:bodyPr>
            <a:noAutofit/>
          </a:bodyPr>
          <a:lstStyle/>
          <a:p>
            <a:pPr marL="447675" indent="-447675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基本</a:t>
            </a:r>
            <a:r>
              <a:rPr lang="en-US" altLang="zh-CN" sz="2400" dirty="0"/>
              <a:t>R-S</a:t>
            </a:r>
            <a:r>
              <a:rPr lang="zh-CN" altLang="en-US" sz="2400" dirty="0"/>
              <a:t>锁存器</a:t>
            </a:r>
          </a:p>
        </p:txBody>
      </p:sp>
      <p:sp>
        <p:nvSpPr>
          <p:cNvPr id="5" name="平行四边形 4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3"/>
              <p:cNvSpPr txBox="1">
                <a:spLocks/>
              </p:cNvSpPr>
              <p:nvPr/>
            </p:nvSpPr>
            <p:spPr>
              <a:xfrm>
                <a:off x="3488197" y="1211950"/>
                <a:ext cx="2931264" cy="6355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rgbClr val="235EB8"/>
                  </a:buClr>
                  <a:buFont typeface="Wingdings" panose="05000000000000000000" pitchFamily="2" charset="2"/>
                  <a:buChar char="n"/>
                  <a:defRPr sz="2800" b="1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rgbClr val="235EB8"/>
                  </a:buClr>
                  <a:buFont typeface="Wingdings" panose="05000000000000000000" pitchFamily="2" charset="2"/>
                  <a:buChar char="u"/>
                  <a:defRPr sz="2400" b="1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rgbClr val="235EB8"/>
                  </a:buClr>
                  <a:buFont typeface="Wingdings" panose="05000000000000000000" pitchFamily="2" charset="2"/>
                  <a:buChar char="p"/>
                  <a:defRPr sz="2000" b="1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rgbClr val="235EB8"/>
                  </a:buClr>
                  <a:buFont typeface="Arial" panose="020B0604020202020204" pitchFamily="34" charset="0"/>
                  <a:buChar char="•"/>
                  <a:defRPr sz="1800" b="1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rgbClr val="235EB8"/>
                  </a:buClr>
                  <a:buFont typeface="Arial" panose="020B0604020202020204" pitchFamily="34" charset="0"/>
                  <a:buChar char="•"/>
                  <a:defRPr sz="1800" b="1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47675" indent="-447675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400" dirty="0"/>
                  <a:t>基本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>
                            <a:latin typeface="Cambria Math"/>
                          </a:rPr>
                          <m:t>𝐑</m:t>
                        </m:r>
                      </m:e>
                    </m:acc>
                  </m:oMath>
                </a14:m>
                <a:r>
                  <a:rPr lang="en-US" altLang="zh-CN" sz="2400" dirty="0"/>
                  <a:t>-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dirty="0">
                            <a:latin typeface="Cambria Math"/>
                          </a:rPr>
                          <m:t>𝐒</m:t>
                        </m:r>
                      </m:e>
                    </m:acc>
                  </m:oMath>
                </a14:m>
                <a:r>
                  <a:rPr lang="zh-CN" altLang="en-US" sz="2400" dirty="0"/>
                  <a:t>锁存器</a:t>
                </a:r>
              </a:p>
            </p:txBody>
          </p:sp>
        </mc:Choice>
        <mc:Fallback xmlns="">
          <p:sp>
            <p:nvSpPr>
              <p:cNvPr id="6" name="内容占位符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197" y="1211950"/>
                <a:ext cx="2931264" cy="635518"/>
              </a:xfrm>
              <a:prstGeom prst="rect">
                <a:avLst/>
              </a:prstGeom>
              <a:blipFill rotWithShape="1">
                <a:blip r:embed="rId3"/>
                <a:stretch>
                  <a:fillRect l="-2703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内容占位符 3"/>
          <p:cNvSpPr txBox="1">
            <a:spLocks/>
          </p:cNvSpPr>
          <p:nvPr/>
        </p:nvSpPr>
        <p:spPr>
          <a:xfrm>
            <a:off x="6343364" y="1221280"/>
            <a:ext cx="2931264" cy="635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235EB8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Wingdings" panose="05000000000000000000" pitchFamily="2" charset="2"/>
              <a:buChar char="u"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Wingdings" panose="05000000000000000000" pitchFamily="2" charset="2"/>
              <a:buChar char="p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47675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钟控</a:t>
            </a:r>
            <a:r>
              <a:rPr lang="en-US" altLang="zh-CN" sz="2400" dirty="0"/>
              <a:t>R-S</a:t>
            </a:r>
            <a:r>
              <a:rPr lang="zh-CN" altLang="en-US" sz="2400" dirty="0"/>
              <a:t>锁存器</a:t>
            </a:r>
          </a:p>
        </p:txBody>
      </p:sp>
      <p:sp>
        <p:nvSpPr>
          <p:cNvPr id="8" name="内容占位符 3"/>
          <p:cNvSpPr txBox="1">
            <a:spLocks/>
          </p:cNvSpPr>
          <p:nvPr/>
        </p:nvSpPr>
        <p:spPr>
          <a:xfrm>
            <a:off x="9189201" y="1221280"/>
            <a:ext cx="2931264" cy="635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235EB8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Wingdings" panose="05000000000000000000" pitchFamily="2" charset="2"/>
              <a:buChar char="u"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Wingdings" panose="05000000000000000000" pitchFamily="2" charset="2"/>
              <a:buChar char="p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47675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主从</a:t>
            </a:r>
            <a:r>
              <a:rPr lang="en-US" altLang="zh-CN" sz="2400" dirty="0"/>
              <a:t>R-S</a:t>
            </a:r>
            <a:r>
              <a:rPr lang="zh-CN" altLang="en-US" sz="2400" dirty="0"/>
              <a:t>触发器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7734663"/>
              </p:ext>
            </p:extLst>
          </p:nvPr>
        </p:nvGraphicFramePr>
        <p:xfrm>
          <a:off x="1167396" y="1847468"/>
          <a:ext cx="1738312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39" name="Visio" r:id="rId4" imgW="1092688" imgH="820530" progId="Visio.Drawing.11">
                  <p:embed/>
                </p:oleObj>
              </mc:Choice>
              <mc:Fallback>
                <p:oleObj name="Visio" r:id="rId4" imgW="1092688" imgH="820530" progId="Visio.Drawing.11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7396" y="1847468"/>
                        <a:ext cx="1738312" cy="1301750"/>
                      </a:xfrm>
                      <a:prstGeom prst="rect">
                        <a:avLst/>
                      </a:prstGeom>
                      <a:solidFill>
                        <a:srgbClr val="DEEBF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363071"/>
              </p:ext>
            </p:extLst>
          </p:nvPr>
        </p:nvGraphicFramePr>
        <p:xfrm>
          <a:off x="3960695" y="1847468"/>
          <a:ext cx="1986267" cy="1362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40" name="Visio" r:id="rId6" imgW="1182642" imgH="820530" progId="Visio.Drawing.11">
                  <p:embed/>
                </p:oleObj>
              </mc:Choice>
              <mc:Fallback>
                <p:oleObj name="Visio" r:id="rId6" imgW="1182642" imgH="820530" progId="Visio.Drawing.11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0695" y="1847468"/>
                        <a:ext cx="1986267" cy="1362411"/>
                      </a:xfrm>
                      <a:prstGeom prst="rect">
                        <a:avLst/>
                      </a:prstGeom>
                      <a:solidFill>
                        <a:srgbClr val="DEEBF7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720503"/>
              </p:ext>
            </p:extLst>
          </p:nvPr>
        </p:nvGraphicFramePr>
        <p:xfrm>
          <a:off x="6990220" y="1847468"/>
          <a:ext cx="1873862" cy="1404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41" name="Visio" r:id="rId8" imgW="1092688" imgH="820530" progId="Visio.Drawing.11">
                  <p:embed/>
                </p:oleObj>
              </mc:Choice>
              <mc:Fallback>
                <p:oleObj name="Visio" r:id="rId8" imgW="1092688" imgH="820530" progId="Visio.Drawing.11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0220" y="1847468"/>
                        <a:ext cx="1873862" cy="1404483"/>
                      </a:xfrm>
                      <a:prstGeom prst="rect">
                        <a:avLst/>
                      </a:prstGeom>
                      <a:solidFill>
                        <a:srgbClr val="DEEBF7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893101"/>
              </p:ext>
            </p:extLst>
          </p:nvPr>
        </p:nvGraphicFramePr>
        <p:xfrm>
          <a:off x="9830576" y="1856798"/>
          <a:ext cx="1973869" cy="1408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42" name="Visio" r:id="rId10" imgW="1139421" imgH="820530" progId="Visio.Drawing.11">
                  <p:embed/>
                </p:oleObj>
              </mc:Choice>
              <mc:Fallback>
                <p:oleObj name="Visio" r:id="rId10" imgW="1139421" imgH="820530" progId="Visio.Drawing.11">
                  <p:embed/>
                  <p:pic>
                    <p:nvPicPr>
                      <p:cNvPr id="0" name="对象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30576" y="1856798"/>
                        <a:ext cx="1973869" cy="1408924"/>
                      </a:xfrm>
                      <a:prstGeom prst="rect">
                        <a:avLst/>
                      </a:prstGeom>
                      <a:solidFill>
                        <a:srgbClr val="DEEBF7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内容占位符 3"/>
          <p:cNvSpPr txBox="1">
            <a:spLocks/>
          </p:cNvSpPr>
          <p:nvPr/>
        </p:nvSpPr>
        <p:spPr>
          <a:xfrm>
            <a:off x="3553521" y="3525946"/>
            <a:ext cx="2651337" cy="635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235EB8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Wingdings" panose="05000000000000000000" pitchFamily="2" charset="2"/>
              <a:buChar char="u"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Wingdings" panose="05000000000000000000" pitchFamily="2" charset="2"/>
              <a:buChar char="p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47675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边沿</a:t>
            </a:r>
            <a:r>
              <a:rPr lang="en-US" altLang="zh-CN" sz="2400" dirty="0"/>
              <a:t>D</a:t>
            </a:r>
            <a:r>
              <a:rPr lang="zh-CN" altLang="en-US" sz="2400" dirty="0"/>
              <a:t>触发器</a:t>
            </a:r>
          </a:p>
        </p:txBody>
      </p:sp>
      <p:sp>
        <p:nvSpPr>
          <p:cNvPr id="15" name="内容占位符 3"/>
          <p:cNvSpPr txBox="1">
            <a:spLocks/>
          </p:cNvSpPr>
          <p:nvPr/>
        </p:nvSpPr>
        <p:spPr>
          <a:xfrm>
            <a:off x="584933" y="3528020"/>
            <a:ext cx="2931264" cy="635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235EB8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Wingdings" panose="05000000000000000000" pitchFamily="2" charset="2"/>
              <a:buChar char="u"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Wingdings" panose="05000000000000000000" pitchFamily="2" charset="2"/>
              <a:buChar char="p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47675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边沿</a:t>
            </a:r>
            <a:r>
              <a:rPr lang="en-US" altLang="zh-CN" sz="2400" dirty="0"/>
              <a:t>J-K</a:t>
            </a:r>
            <a:r>
              <a:rPr lang="zh-CN" altLang="en-US" sz="2400" dirty="0"/>
              <a:t>触发器</a:t>
            </a:r>
          </a:p>
        </p:txBody>
      </p:sp>
      <p:sp>
        <p:nvSpPr>
          <p:cNvPr id="16" name="内容占位符 3"/>
          <p:cNvSpPr txBox="1">
            <a:spLocks/>
          </p:cNvSpPr>
          <p:nvPr/>
        </p:nvSpPr>
        <p:spPr>
          <a:xfrm>
            <a:off x="6390019" y="3510396"/>
            <a:ext cx="2931264" cy="635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235EB8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Wingdings" panose="05000000000000000000" pitchFamily="2" charset="2"/>
              <a:buChar char="u"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Wingdings" panose="05000000000000000000" pitchFamily="2" charset="2"/>
              <a:buChar char="p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47675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钟控</a:t>
            </a:r>
            <a:r>
              <a:rPr lang="en-US" altLang="zh-CN" sz="2400" dirty="0"/>
              <a:t>D</a:t>
            </a:r>
            <a:r>
              <a:rPr lang="zh-CN" altLang="en-US" sz="2400" dirty="0"/>
              <a:t>锁存器</a:t>
            </a:r>
          </a:p>
        </p:txBody>
      </p:sp>
      <p:sp>
        <p:nvSpPr>
          <p:cNvPr id="17" name="内容占位符 3"/>
          <p:cNvSpPr txBox="1">
            <a:spLocks/>
          </p:cNvSpPr>
          <p:nvPr/>
        </p:nvSpPr>
        <p:spPr>
          <a:xfrm>
            <a:off x="9235856" y="3510396"/>
            <a:ext cx="2931264" cy="635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235EB8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Wingdings" panose="05000000000000000000" pitchFamily="2" charset="2"/>
              <a:buChar char="u"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Wingdings" panose="05000000000000000000" pitchFamily="2" charset="2"/>
              <a:buChar char="p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47675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主从</a:t>
            </a:r>
            <a:r>
              <a:rPr lang="en-US" altLang="zh-CN" sz="2400" dirty="0"/>
              <a:t>J-K</a:t>
            </a:r>
            <a:r>
              <a:rPr lang="zh-CN" altLang="en-US" sz="2400" dirty="0"/>
              <a:t>触发器</a:t>
            </a: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742709"/>
              </p:ext>
            </p:extLst>
          </p:nvPr>
        </p:nvGraphicFramePr>
        <p:xfrm>
          <a:off x="9887826" y="4154658"/>
          <a:ext cx="2092680" cy="1490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43" name="Visio" r:id="rId12" imgW="1134018" imgH="807840" progId="Visio.Drawing.11">
                  <p:embed/>
                </p:oleObj>
              </mc:Choice>
              <mc:Fallback>
                <p:oleObj name="Visio" r:id="rId12" imgW="1134018" imgH="807840" progId="Visio.Drawing.11">
                  <p:embed/>
                  <p:pic>
                    <p:nvPicPr>
                      <p:cNvPr id="0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87826" y="4154658"/>
                        <a:ext cx="2092680" cy="1490391"/>
                      </a:xfrm>
                      <a:prstGeom prst="rect">
                        <a:avLst/>
                      </a:prstGeom>
                      <a:solidFill>
                        <a:srgbClr val="DEEBF7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9469128"/>
              </p:ext>
            </p:extLst>
          </p:nvPr>
        </p:nvGraphicFramePr>
        <p:xfrm>
          <a:off x="7000066" y="4169106"/>
          <a:ext cx="1994645" cy="1494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44" name="Visio" r:id="rId14" imgW="1092688" imgH="820530" progId="Visio.Drawing.11">
                  <p:embed/>
                </p:oleObj>
              </mc:Choice>
              <mc:Fallback>
                <p:oleObj name="Visio" r:id="rId14" imgW="1092688" imgH="820530" progId="Visio.Drawing.11">
                  <p:embed/>
                  <p:pic>
                    <p:nvPicPr>
                      <p:cNvPr id="0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066" y="4169106"/>
                        <a:ext cx="1994645" cy="1494979"/>
                      </a:xfrm>
                      <a:prstGeom prst="rect">
                        <a:avLst/>
                      </a:prstGeom>
                      <a:solidFill>
                        <a:srgbClr val="DEEBF7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06361"/>
              </p:ext>
            </p:extLst>
          </p:nvPr>
        </p:nvGraphicFramePr>
        <p:xfrm>
          <a:off x="3856045" y="4180120"/>
          <a:ext cx="2046288" cy="145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45" name="Visio" r:id="rId16" imgW="1134018" imgH="807840" progId="Visio.Drawing.11">
                  <p:embed/>
                </p:oleObj>
              </mc:Choice>
              <mc:Fallback>
                <p:oleObj name="Visio" r:id="rId16" imgW="1134018" imgH="807840" progId="Visio.Drawing.11">
                  <p:embed/>
                  <p:pic>
                    <p:nvPicPr>
                      <p:cNvPr id="0" name="对象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6045" y="4180120"/>
                        <a:ext cx="2046288" cy="1457325"/>
                      </a:xfrm>
                      <a:prstGeom prst="rect">
                        <a:avLst/>
                      </a:prstGeom>
                      <a:solidFill>
                        <a:srgbClr val="DEEBF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182051"/>
              </p:ext>
            </p:extLst>
          </p:nvPr>
        </p:nvGraphicFramePr>
        <p:xfrm>
          <a:off x="1068907" y="4182200"/>
          <a:ext cx="1963316" cy="1397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46" name="Visio" r:id="rId18" imgW="1134018" imgH="807840" progId="Visio.Drawing.11">
                  <p:embed/>
                </p:oleObj>
              </mc:Choice>
              <mc:Fallback>
                <p:oleObj name="Visio" r:id="rId18" imgW="1134018" imgH="807840" progId="Visio.Drawing.11">
                  <p:embed/>
                  <p:pic>
                    <p:nvPicPr>
                      <p:cNvPr id="0" name="对象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907" y="4182200"/>
                        <a:ext cx="1963316" cy="1397811"/>
                      </a:xfrm>
                      <a:prstGeom prst="rect">
                        <a:avLst/>
                      </a:prstGeom>
                      <a:solidFill>
                        <a:srgbClr val="DEEBF7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526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  <p:bldP spid="7" grpId="0"/>
      <p:bldP spid="8" grpId="0"/>
      <p:bldP spid="14" grpId="0"/>
      <p:bldP spid="15" grpId="0"/>
      <p:bldP spid="16" grpId="0"/>
      <p:bldP spid="1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pPr/>
              <a:t>92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锁存器</a:t>
            </a:r>
            <a:r>
              <a:rPr lang="en-US" altLang="zh-CN" sz="3200" dirty="0"/>
              <a:t>/</a:t>
            </a:r>
            <a:r>
              <a:rPr lang="zh-CN" altLang="en-US" sz="3200" dirty="0"/>
              <a:t>触发器的特性方程</a:t>
            </a:r>
          </a:p>
        </p:txBody>
      </p:sp>
      <p:sp>
        <p:nvSpPr>
          <p:cNvPr id="5" name="平行四边形 4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3"/>
          <p:cNvSpPr txBox="1">
            <a:spLocks/>
          </p:cNvSpPr>
          <p:nvPr/>
        </p:nvSpPr>
        <p:spPr>
          <a:xfrm>
            <a:off x="1145634" y="1192258"/>
            <a:ext cx="3995560" cy="635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235EB8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Wingdings" panose="05000000000000000000" pitchFamily="2" charset="2"/>
              <a:buChar char="u"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Wingdings" panose="05000000000000000000" pitchFamily="2" charset="2"/>
              <a:buChar char="p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47675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/>
              <a:t>R-S</a:t>
            </a:r>
            <a:r>
              <a:rPr lang="zh-CN" altLang="en-US" sz="2400" dirty="0"/>
              <a:t>锁存器</a:t>
            </a:r>
            <a:r>
              <a:rPr lang="en-US" altLang="zh-CN" sz="2400" dirty="0"/>
              <a:t>/</a:t>
            </a:r>
            <a:r>
              <a:rPr lang="zh-CN" altLang="en-US" sz="2400" dirty="0"/>
              <a:t>触发器</a:t>
            </a:r>
          </a:p>
        </p:txBody>
      </p:sp>
      <p:sp>
        <p:nvSpPr>
          <p:cNvPr id="14" name="内容占位符 3"/>
          <p:cNvSpPr txBox="1">
            <a:spLocks/>
          </p:cNvSpPr>
          <p:nvPr/>
        </p:nvSpPr>
        <p:spPr>
          <a:xfrm>
            <a:off x="6772607" y="1192258"/>
            <a:ext cx="2651337" cy="635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235EB8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Wingdings" panose="05000000000000000000" pitchFamily="2" charset="2"/>
              <a:buChar char="u"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Wingdings" panose="05000000000000000000" pitchFamily="2" charset="2"/>
              <a:buChar char="p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47675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/>
              <a:t>D</a:t>
            </a:r>
            <a:r>
              <a:rPr lang="zh-CN" altLang="en-US" sz="2400" dirty="0"/>
              <a:t>触发器</a:t>
            </a:r>
          </a:p>
        </p:txBody>
      </p:sp>
      <p:sp>
        <p:nvSpPr>
          <p:cNvPr id="15" name="内容占位符 3"/>
          <p:cNvSpPr txBox="1">
            <a:spLocks/>
          </p:cNvSpPr>
          <p:nvPr/>
        </p:nvSpPr>
        <p:spPr>
          <a:xfrm>
            <a:off x="1238102" y="3820910"/>
            <a:ext cx="2931264" cy="635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235EB8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Wingdings" panose="05000000000000000000" pitchFamily="2" charset="2"/>
              <a:buChar char="u"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Wingdings" panose="05000000000000000000" pitchFamily="2" charset="2"/>
              <a:buChar char="p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47675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/>
              <a:t>J-K</a:t>
            </a:r>
            <a:r>
              <a:rPr lang="zh-CN" altLang="en-US" sz="2400" dirty="0"/>
              <a:t>触发器</a:t>
            </a:r>
          </a:p>
        </p:txBody>
      </p:sp>
      <p:sp>
        <p:nvSpPr>
          <p:cNvPr id="17" name="内容占位符 3"/>
          <p:cNvSpPr txBox="1">
            <a:spLocks/>
          </p:cNvSpPr>
          <p:nvPr/>
        </p:nvSpPr>
        <p:spPr>
          <a:xfrm>
            <a:off x="6772608" y="3820910"/>
            <a:ext cx="2931264" cy="635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235EB8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Wingdings" panose="05000000000000000000" pitchFamily="2" charset="2"/>
              <a:buChar char="u"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Wingdings" panose="05000000000000000000" pitchFamily="2" charset="2"/>
              <a:buChar char="p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47675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/>
              <a:t>T</a:t>
            </a:r>
            <a:r>
              <a:rPr lang="zh-CN" altLang="en-US" sz="2400" dirty="0"/>
              <a:t>触发器</a:t>
            </a:r>
          </a:p>
        </p:txBody>
      </p:sp>
      <p:graphicFrame>
        <p:nvGraphicFramePr>
          <p:cNvPr id="22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3195437"/>
              </p:ext>
            </p:extLst>
          </p:nvPr>
        </p:nvGraphicFramePr>
        <p:xfrm>
          <a:off x="1616489" y="1885599"/>
          <a:ext cx="243840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08" name="公式" r:id="rId3" imgW="990360" imgH="241200" progId="Equation.3">
                  <p:embed/>
                </p:oleObj>
              </mc:Choice>
              <mc:Fallback>
                <p:oleObj name="公式" r:id="rId3" imgW="990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6489" y="1885599"/>
                        <a:ext cx="2438400" cy="554038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525498"/>
              </p:ext>
            </p:extLst>
          </p:nvPr>
        </p:nvGraphicFramePr>
        <p:xfrm>
          <a:off x="1624521" y="2486311"/>
          <a:ext cx="1427163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09" name="公式" r:id="rId5" imgW="558720" imgH="177480" progId="Equation.3">
                  <p:embed/>
                </p:oleObj>
              </mc:Choice>
              <mc:Fallback>
                <p:oleObj name="公式" r:id="rId5" imgW="558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4521" y="2486311"/>
                        <a:ext cx="1427163" cy="42227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48"/>
          <p:cNvSpPr>
            <a:spLocks noChangeArrowheads="1"/>
          </p:cNvSpPr>
          <p:nvPr/>
        </p:nvSpPr>
        <p:spPr bwMode="auto">
          <a:xfrm>
            <a:off x="3165292" y="2426183"/>
            <a:ext cx="31406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高电平有效约束条件)</a:t>
            </a:r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7485834"/>
              </p:ext>
            </p:extLst>
          </p:nvPr>
        </p:nvGraphicFramePr>
        <p:xfrm>
          <a:off x="7211119" y="1873733"/>
          <a:ext cx="27051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10" name="公式" r:id="rId7" imgW="1180800" imgH="253800" progId="Equation.3">
                  <p:embed/>
                </p:oleObj>
              </mc:Choice>
              <mc:Fallback>
                <p:oleObj name="公式" r:id="rId7" imgW="11808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1119" y="1873733"/>
                        <a:ext cx="2705100" cy="55245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852164"/>
              </p:ext>
            </p:extLst>
          </p:nvPr>
        </p:nvGraphicFramePr>
        <p:xfrm>
          <a:off x="1641292" y="2935597"/>
          <a:ext cx="15240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11" name="公式" r:id="rId9" imgW="596880" imgH="215640" progId="Equation.3">
                  <p:embed/>
                </p:oleObj>
              </mc:Choice>
              <mc:Fallback>
                <p:oleObj name="公式" r:id="rId9" imgW="596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1292" y="2935597"/>
                        <a:ext cx="1524000" cy="512762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48"/>
          <p:cNvSpPr>
            <a:spLocks noChangeArrowheads="1"/>
          </p:cNvSpPr>
          <p:nvPr/>
        </p:nvSpPr>
        <p:spPr bwMode="auto">
          <a:xfrm>
            <a:off x="3165292" y="3027463"/>
            <a:ext cx="31406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低电平有效约束条件)</a:t>
            </a:r>
          </a:p>
        </p:txBody>
      </p:sp>
      <p:graphicFrame>
        <p:nvGraphicFramePr>
          <p:cNvPr id="32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493952"/>
              </p:ext>
            </p:extLst>
          </p:nvPr>
        </p:nvGraphicFramePr>
        <p:xfrm>
          <a:off x="1811372" y="4456428"/>
          <a:ext cx="1470025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12" name="公式" r:id="rId11" imgW="596880" imgH="228600" progId="Equation.3">
                  <p:embed/>
                </p:oleObj>
              </mc:Choice>
              <mc:Fallback>
                <p:oleObj name="公式" r:id="rId11" imgW="596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1372" y="4456428"/>
                        <a:ext cx="1470025" cy="525463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3255683"/>
              </p:ext>
            </p:extLst>
          </p:nvPr>
        </p:nvGraphicFramePr>
        <p:xfrm>
          <a:off x="7174458" y="4456428"/>
          <a:ext cx="2249487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13" name="公式" r:id="rId13" imgW="914400" imgH="228600" progId="Equation.3">
                  <p:embed/>
                </p:oleObj>
              </mc:Choice>
              <mc:Fallback>
                <p:oleObj name="公式" r:id="rId13" imgW="914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4458" y="4456428"/>
                        <a:ext cx="2249487" cy="523875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082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17" grpId="0"/>
      <p:bldP spid="24" grpId="0"/>
      <p:bldP spid="3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pPr/>
              <a:t>93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锁存器</a:t>
            </a:r>
            <a:r>
              <a:rPr lang="en-US" altLang="zh-CN" sz="3200" dirty="0"/>
              <a:t>/</a:t>
            </a:r>
            <a:r>
              <a:rPr lang="zh-CN" altLang="en-US" sz="3200" dirty="0"/>
              <a:t>触发器的特性表</a:t>
            </a:r>
          </a:p>
        </p:txBody>
      </p:sp>
      <p:sp>
        <p:nvSpPr>
          <p:cNvPr id="5" name="平行四边形 4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3"/>
          <p:cNvSpPr txBox="1">
            <a:spLocks/>
          </p:cNvSpPr>
          <p:nvPr/>
        </p:nvSpPr>
        <p:spPr>
          <a:xfrm>
            <a:off x="733668" y="1208852"/>
            <a:ext cx="3314399" cy="635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235EB8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Wingdings" panose="05000000000000000000" pitchFamily="2" charset="2"/>
              <a:buChar char="u"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Wingdings" panose="05000000000000000000" pitchFamily="2" charset="2"/>
              <a:buChar char="p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47675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/>
              <a:t>R-S</a:t>
            </a:r>
            <a:r>
              <a:rPr lang="zh-CN" altLang="en-US" sz="2400" dirty="0"/>
              <a:t>锁存器</a:t>
            </a:r>
            <a:r>
              <a:rPr lang="en-US" altLang="zh-CN" sz="2400" dirty="0"/>
              <a:t>/</a:t>
            </a:r>
            <a:r>
              <a:rPr lang="zh-CN" altLang="en-US" sz="2400" dirty="0"/>
              <a:t>触发器</a:t>
            </a:r>
          </a:p>
        </p:txBody>
      </p:sp>
      <p:sp>
        <p:nvSpPr>
          <p:cNvPr id="14" name="内容占位符 3"/>
          <p:cNvSpPr txBox="1">
            <a:spLocks/>
          </p:cNvSpPr>
          <p:nvPr/>
        </p:nvSpPr>
        <p:spPr>
          <a:xfrm>
            <a:off x="8974632" y="1192258"/>
            <a:ext cx="2651337" cy="635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235EB8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Wingdings" panose="05000000000000000000" pitchFamily="2" charset="2"/>
              <a:buChar char="u"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Wingdings" panose="05000000000000000000" pitchFamily="2" charset="2"/>
              <a:buChar char="p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47675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/>
              <a:t>D</a:t>
            </a:r>
            <a:r>
              <a:rPr lang="zh-CN" altLang="en-US" sz="2400" dirty="0"/>
              <a:t>触发器</a:t>
            </a:r>
          </a:p>
        </p:txBody>
      </p:sp>
      <p:sp>
        <p:nvSpPr>
          <p:cNvPr id="15" name="内容占位符 3"/>
          <p:cNvSpPr txBox="1">
            <a:spLocks/>
          </p:cNvSpPr>
          <p:nvPr/>
        </p:nvSpPr>
        <p:spPr>
          <a:xfrm>
            <a:off x="4951754" y="3760273"/>
            <a:ext cx="2931264" cy="635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235EB8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Wingdings" panose="05000000000000000000" pitchFamily="2" charset="2"/>
              <a:buChar char="u"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Wingdings" panose="05000000000000000000" pitchFamily="2" charset="2"/>
              <a:buChar char="p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47675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/>
              <a:t>J-K</a:t>
            </a:r>
            <a:r>
              <a:rPr lang="zh-CN" altLang="en-US" sz="2400" dirty="0"/>
              <a:t>触发器</a:t>
            </a:r>
          </a:p>
        </p:txBody>
      </p:sp>
      <p:sp>
        <p:nvSpPr>
          <p:cNvPr id="17" name="内容占位符 3"/>
          <p:cNvSpPr txBox="1">
            <a:spLocks/>
          </p:cNvSpPr>
          <p:nvPr/>
        </p:nvSpPr>
        <p:spPr>
          <a:xfrm>
            <a:off x="8554824" y="3764920"/>
            <a:ext cx="2931264" cy="635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235EB8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Wingdings" panose="05000000000000000000" pitchFamily="2" charset="2"/>
              <a:buChar char="u"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Wingdings" panose="05000000000000000000" pitchFamily="2" charset="2"/>
              <a:buChar char="p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47675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/>
              <a:t>T</a:t>
            </a:r>
            <a:r>
              <a:rPr lang="zh-CN" altLang="en-US" sz="2400" dirty="0"/>
              <a:t>触发器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3260536"/>
                  </p:ext>
                </p:extLst>
              </p:nvPr>
            </p:nvGraphicFramePr>
            <p:xfrm>
              <a:off x="826974" y="1827776"/>
              <a:ext cx="2936875" cy="1988032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0485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40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4400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4400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76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  <a:ea typeface="华文中宋" panose="02010600040101010101" pitchFamily="2" charset="-122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en-US" altLang="zh-CN" sz="2000" b="1" i="1" dirty="0">
                            <a:latin typeface="Cambria Math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4EB5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  <a:ea typeface="华文中宋" panose="02010600040101010101" pitchFamily="2" charset="-122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lang="en-US" altLang="zh-CN" sz="2000" b="1" i="1" dirty="0">
                            <a:latin typeface="Cambria Math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4EB5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仿宋_GB231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仿宋_GB2312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仿宋_GB2312"/>
                                      </a:rPr>
                                      <m:t>𝒏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仿宋_GB2312"/>
                                      </a:rPr>
                                      <m:t>+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仿宋_GB2312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000" b="1" dirty="0"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4EB5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注释</a:t>
                          </a:r>
                        </a:p>
                      </a:txBody>
                      <a:tcPr marT="45711" marB="45711" anchor="ctr">
                        <a:lnL>
                          <a:noFill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4EB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76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仿宋_GB231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仿宋_GB2312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仿宋_GB2312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kern="12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保持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76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kern="12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复位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76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1" kern="12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置位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76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d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kern="1200" dirty="0">
                              <a:solidFill>
                                <a:srgbClr val="FF0000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禁用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3260536"/>
                  </p:ext>
                </p:extLst>
              </p:nvPr>
            </p:nvGraphicFramePr>
            <p:xfrm>
              <a:off x="826974" y="1827776"/>
              <a:ext cx="2936875" cy="1988032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04851"/>
                    <a:gridCol w="744008"/>
                    <a:gridCol w="744008"/>
                    <a:gridCol w="744008"/>
                  </a:tblGrid>
                  <a:tr h="40314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2"/>
                          <a:stretch>
                            <a:fillRect l="-870" t="-7576" r="-319130" b="-42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2"/>
                          <a:stretch>
                            <a:fillRect l="-95082" t="-7576" r="-200820" b="-42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2"/>
                          <a:stretch>
                            <a:fillRect l="-195082" t="-7576" r="-100820" b="-42121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dirty="0" smtClean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注释</a:t>
                          </a:r>
                          <a:endParaRPr lang="zh-CN" altLang="en-US" sz="2000" b="1" dirty="0"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4EB5"/>
                        </a:solidFill>
                      </a:tcPr>
                    </a:tc>
                  </a:tr>
                  <a:tr h="396222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2"/>
                          <a:stretch>
                            <a:fillRect l="-195082" t="-109231" r="-100820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kern="1200" dirty="0" smtClean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保持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96222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 smtClean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 smtClean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kern="1200" dirty="0" smtClean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复位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96222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 smtClean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 smtClean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1" kern="1200" dirty="0" smtClean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置位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96222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d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kern="1200" dirty="0" smtClean="0">
                              <a:solidFill>
                                <a:srgbClr val="FF0000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禁用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表格 2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840499"/>
                  </p:ext>
                </p:extLst>
              </p:nvPr>
            </p:nvGraphicFramePr>
            <p:xfrm>
              <a:off x="4971250" y="1846434"/>
              <a:ext cx="2936875" cy="159181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0485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40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4400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4400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76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  <a:ea typeface="华文中宋" panose="02010600040101010101" pitchFamily="2" charset="-122"/>
                                  </a:rPr>
                                  <m:t>𝑪𝑷</m:t>
                                </m:r>
                              </m:oMath>
                            </m:oMathPara>
                          </a14:m>
                          <a:endParaRPr lang="en-US" altLang="zh-CN" sz="2000" b="1" i="1" dirty="0">
                            <a:latin typeface="Cambria Math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4EB5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  <a:ea typeface="华文中宋" panose="02010600040101010101" pitchFamily="2" charset="-122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en-US" altLang="zh-CN" sz="2000" b="1" i="1" dirty="0">
                            <a:latin typeface="Cambria Math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4EB5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仿宋_GB231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仿宋_GB2312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仿宋_GB2312"/>
                                      </a:rPr>
                                      <m:t>𝒏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仿宋_GB2312"/>
                                      </a:rPr>
                                      <m:t>+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仿宋_GB2312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000" b="1" dirty="0"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4EB5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注释</a:t>
                          </a:r>
                        </a:p>
                      </a:txBody>
                      <a:tcPr marT="45711" marB="45711" anchor="ctr">
                        <a:lnL>
                          <a:noFill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4EB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76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×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仿宋_GB231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仿宋_GB2312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仿宋_GB2312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kern="12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保持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76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kern="12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复位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76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1" kern="12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置位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表格 2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840499"/>
                  </p:ext>
                </p:extLst>
              </p:nvPr>
            </p:nvGraphicFramePr>
            <p:xfrm>
              <a:off x="4971250" y="1846434"/>
              <a:ext cx="2936875" cy="159181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04851"/>
                    <a:gridCol w="744008"/>
                    <a:gridCol w="744008"/>
                    <a:gridCol w="744008"/>
                  </a:tblGrid>
                  <a:tr h="40314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t="-7576" r="-316379" b="-32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95082" t="-7576" r="-200820" b="-32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95082" t="-7576" r="-100820" b="-322727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dirty="0" smtClean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注释</a:t>
                          </a:r>
                          <a:endParaRPr lang="zh-CN" altLang="en-US" sz="2000" b="1" dirty="0"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4EB5"/>
                        </a:solidFill>
                      </a:tcPr>
                    </a:tc>
                  </a:tr>
                  <a:tr h="396222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×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95082" t="-109231" r="-100820" b="-22769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kern="1200" dirty="0" smtClean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保持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96222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kern="1200" dirty="0" smtClean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复位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96222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1" kern="1200" dirty="0" smtClean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置位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表格 3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598386"/>
                  </p:ext>
                </p:extLst>
              </p:nvPr>
            </p:nvGraphicFramePr>
            <p:xfrm>
              <a:off x="4951754" y="4400438"/>
              <a:ext cx="2904412" cy="1988731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970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57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578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578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76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J</a:t>
                          </a:r>
                          <a:endParaRPr lang="zh-CN" altLang="en-US" sz="2000" b="1" dirty="0"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L="91456" marR="91456"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4EB5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K</a:t>
                          </a:r>
                          <a:endParaRPr lang="zh-CN" altLang="en-US" sz="2000" b="1" dirty="0"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L="91456" marR="91456"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4EB5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华文中宋" panose="02010600040101010101" pitchFamily="2" charset="-122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华文中宋" panose="02010600040101010101" pitchFamily="2" charset="-122"/>
                                      </a:rPr>
                                      <m:t>𝒏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华文中宋" panose="02010600040101010101" pitchFamily="2" charset="-122"/>
                                      </a:rPr>
                                      <m:t>+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华文中宋" panose="02010600040101010101" pitchFamily="2" charset="-122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000" b="1" dirty="0"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L="91456" marR="91456"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4EB5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注释</a:t>
                          </a: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4EB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76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kern="12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L="91427" marR="91427"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kern="12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L="91427" marR="91427"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华文中宋" panose="02010600040101010101" pitchFamily="2" charset="-122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华文中宋" panose="02010600040101010101" pitchFamily="2" charset="-122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L="91427" marR="91427"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kern="12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保持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76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kern="12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L="91427" marR="91427"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kern="12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L="91427" marR="91427"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kern="12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L="91427" marR="91427"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kern="12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复位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76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kern="12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L="91427" marR="91427"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kern="12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L="91427" marR="91427"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kern="12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L="91427" marR="91427"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1" kern="12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置位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76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kern="1200" dirty="0">
                              <a:solidFill>
                                <a:srgbClr val="FF0000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L="91427" marR="91427"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kern="1200" dirty="0">
                              <a:solidFill>
                                <a:srgbClr val="FF0000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L="91427" marR="91427"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altLang="en-US" sz="2000" b="1" i="1" kern="120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en-US" altLang="zh-CN" sz="2000" b="1" i="1" kern="120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b="1" i="1" kern="120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  <a:ea typeface="华文中宋" panose="02010600040101010101" pitchFamily="2" charset="-122"/>
                                            <a:cs typeface="+mn-cs"/>
                                          </a:rPr>
                                          <m:t>𝑸</m:t>
                                        </m:r>
                                      </m:e>
                                      <m:sup>
                                        <m:r>
                                          <a:rPr lang="en-US" altLang="zh-CN" sz="2000" b="1" i="1" kern="120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  <a:ea typeface="华文中宋" panose="02010600040101010101" pitchFamily="2" charset="-122"/>
                                            <a:cs typeface="+mn-cs"/>
                                          </a:rPr>
                                          <m:t>𝒏</m:t>
                                        </m:r>
                                      </m:sup>
                                    </m:sSup>
                                  </m:e>
                                </m:acc>
                              </m:oMath>
                            </m:oMathPara>
                          </a14:m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L="91427" marR="91427"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kern="1200" dirty="0">
                              <a:solidFill>
                                <a:srgbClr val="FF0000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翻转</a:t>
                          </a: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表格 3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598386"/>
                  </p:ext>
                </p:extLst>
              </p:nvPr>
            </p:nvGraphicFramePr>
            <p:xfrm>
              <a:off x="4951754" y="4400438"/>
              <a:ext cx="2904412" cy="1988731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97060"/>
                    <a:gridCol w="735784"/>
                    <a:gridCol w="735784"/>
                    <a:gridCol w="735784"/>
                  </a:tblGrid>
                  <a:tr h="403144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 smtClean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J</a:t>
                          </a:r>
                          <a:endParaRPr lang="zh-CN" altLang="en-US" sz="2000" b="1" dirty="0"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L="91456" marR="91456"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4EB5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 smtClean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K</a:t>
                          </a:r>
                          <a:endParaRPr lang="zh-CN" altLang="en-US" sz="2000" b="1" dirty="0"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L="91456" marR="91456"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4E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1456" marR="91456"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4"/>
                          <a:stretch>
                            <a:fillRect l="-194215" t="-7576" r="-100000" b="-42121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dirty="0" smtClean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注释</a:t>
                          </a:r>
                          <a:endParaRPr lang="zh-CN" altLang="en-US" sz="2000" b="1" dirty="0"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4EB5"/>
                        </a:solidFill>
                      </a:tcPr>
                    </a:tc>
                  </a:tr>
                  <a:tr h="396222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kern="1200" dirty="0" smtClean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L="91427" marR="91427"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kern="1200" dirty="0" smtClean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L="91427" marR="91427"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1427" marR="91427"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4"/>
                          <a:stretch>
                            <a:fillRect l="-194215" t="-109231" r="-100000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kern="1200" dirty="0" smtClean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保持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96222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kern="1200" dirty="0" smtClean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L="91427" marR="91427"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kern="1200" dirty="0" smtClean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L="91427" marR="91427"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kern="1200" dirty="0" smtClean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L="91427" marR="91427"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kern="1200" dirty="0" smtClean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复位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96222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kern="1200" dirty="0" smtClean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L="91427" marR="91427"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kern="1200" dirty="0" smtClean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L="91427" marR="91427"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kern="1200" dirty="0" smtClean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kern="1200" dirty="0" smtClean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L="91427" marR="91427"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1" kern="1200" dirty="0" smtClean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置位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9692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L="91427" marR="91427"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rgbClr val="FF0000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L="91427" marR="91427"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1427" marR="91427"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4"/>
                          <a:stretch>
                            <a:fillRect l="-194215" t="-409231" r="-100000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kern="1200" dirty="0" smtClean="0">
                              <a:solidFill>
                                <a:srgbClr val="FF0000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翻转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表格 3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8675396"/>
                  </p:ext>
                </p:extLst>
              </p:nvPr>
            </p:nvGraphicFramePr>
            <p:xfrm>
              <a:off x="8969022" y="1898709"/>
              <a:ext cx="2936875" cy="159181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0485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40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4400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4400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76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  <a:ea typeface="华文中宋" panose="02010600040101010101" pitchFamily="2" charset="-122"/>
                                  </a:rPr>
                                  <m:t>𝑪𝑷</m:t>
                                </m:r>
                              </m:oMath>
                            </m:oMathPara>
                          </a14:m>
                          <a:endParaRPr lang="en-US" altLang="zh-CN" sz="2000" b="1" i="1" dirty="0">
                            <a:latin typeface="Cambria Math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4EB5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  <a:ea typeface="华文中宋" panose="02010600040101010101" pitchFamily="2" charset="-122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en-US" altLang="zh-CN" sz="2000" b="1" i="1" dirty="0">
                            <a:latin typeface="Cambria Math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4EB5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仿宋_GB231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仿宋_GB2312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仿宋_GB2312"/>
                                      </a:rPr>
                                      <m:t>𝒏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仿宋_GB2312"/>
                                      </a:rPr>
                                      <m:t>+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仿宋_GB2312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000" b="1" dirty="0"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4EB5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注释</a:t>
                          </a:r>
                        </a:p>
                      </a:txBody>
                      <a:tcPr marT="45711" marB="45711" anchor="ctr">
                        <a:lnL>
                          <a:noFill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4EB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76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×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仿宋_GB231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仿宋_GB2312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仿宋_GB2312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kern="12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保持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76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↑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kern="12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复位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76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↑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1" kern="12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置位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表格 3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8675396"/>
                  </p:ext>
                </p:extLst>
              </p:nvPr>
            </p:nvGraphicFramePr>
            <p:xfrm>
              <a:off x="8969022" y="1898709"/>
              <a:ext cx="2936875" cy="159181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04851"/>
                    <a:gridCol w="744008"/>
                    <a:gridCol w="744008"/>
                    <a:gridCol w="744008"/>
                  </a:tblGrid>
                  <a:tr h="40314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5"/>
                          <a:stretch>
                            <a:fillRect t="-6061" r="-316379" b="-3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5"/>
                          <a:stretch>
                            <a:fillRect l="-95082" t="-6061" r="-200820" b="-3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5"/>
                          <a:stretch>
                            <a:fillRect l="-195082" t="-6061" r="-100820" b="-32424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dirty="0" smtClean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注释</a:t>
                          </a:r>
                          <a:endParaRPr lang="zh-CN" altLang="en-US" sz="2000" b="1" dirty="0"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4EB5"/>
                        </a:solidFill>
                      </a:tcPr>
                    </a:tc>
                  </a:tr>
                  <a:tr h="396222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×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5"/>
                          <a:stretch>
                            <a:fillRect l="-195082" t="-106061" r="-100820" b="-22424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kern="1200" dirty="0" smtClean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保持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96222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↑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kern="1200" dirty="0" smtClean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复位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96222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1" dirty="0" smtClean="0">
                              <a:solidFill>
                                <a:srgbClr val="FF0000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↑</a:t>
                          </a:r>
                          <a:endParaRPr lang="zh-CN" altLang="en-US" sz="2000" b="1" dirty="0" smtClean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1" kern="1200" dirty="0" smtClean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置位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表格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7419161"/>
                  </p:ext>
                </p:extLst>
              </p:nvPr>
            </p:nvGraphicFramePr>
            <p:xfrm>
              <a:off x="8526142" y="4492681"/>
              <a:ext cx="2232024" cy="119628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4400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40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4400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76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  <a:ea typeface="华文中宋" panose="02010600040101010101" pitchFamily="2" charset="-122"/>
                                  </a:rPr>
                                  <m:t>𝑻</m:t>
                                </m:r>
                              </m:oMath>
                            </m:oMathPara>
                          </a14:m>
                          <a:endParaRPr lang="en-US" altLang="zh-CN" sz="2000" b="1" i="1" dirty="0">
                            <a:latin typeface="Cambria Math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4EB5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仿宋_GB231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仿宋_GB2312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仿宋_GB2312"/>
                                      </a:rPr>
                                      <m:t>𝒏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仿宋_GB2312"/>
                                      </a:rPr>
                                      <m:t>+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仿宋_GB2312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000" b="1" dirty="0"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4EB5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注释</a:t>
                          </a:r>
                        </a:p>
                      </a:txBody>
                      <a:tcPr marT="45711" marB="45711" anchor="ctr">
                        <a:lnL>
                          <a:noFill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4EB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76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仿宋_GB231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仿宋_GB2312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仿宋_GB2312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kern="12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保持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76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altLang="en-US" sz="2000" b="1" i="1" kern="120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en-US" altLang="zh-CN" sz="2000" b="1" i="1" kern="120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b="1" i="1" kern="120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  <a:ea typeface="华文中宋" panose="02010600040101010101" pitchFamily="2" charset="-122"/>
                                            <a:cs typeface="+mn-cs"/>
                                          </a:rPr>
                                          <m:t>𝑸</m:t>
                                        </m:r>
                                      </m:e>
                                      <m:sup>
                                        <m:r>
                                          <a:rPr lang="en-US" altLang="zh-CN" sz="2000" b="1" i="1" kern="120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  <a:ea typeface="华文中宋" panose="02010600040101010101" pitchFamily="2" charset="-122"/>
                                            <a:cs typeface="+mn-cs"/>
                                          </a:rPr>
                                          <m:t>𝒏</m:t>
                                        </m:r>
                                      </m:sup>
                                    </m:sSup>
                                  </m:e>
                                </m:acc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kern="120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翻转</a:t>
                          </a:r>
                        </a:p>
                      </a:txBody>
                      <a:tcPr marT="45711" marB="45711" anchor="ctr">
                        <a:lnL>
                          <a:noFill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表格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7419161"/>
                  </p:ext>
                </p:extLst>
              </p:nvPr>
            </p:nvGraphicFramePr>
            <p:xfrm>
              <a:off x="8526142" y="4492681"/>
              <a:ext cx="2232024" cy="119628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44008"/>
                    <a:gridCol w="744008"/>
                    <a:gridCol w="744008"/>
                  </a:tblGrid>
                  <a:tr h="40314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6"/>
                          <a:stretch>
                            <a:fillRect l="-820" t="-6061" r="-200000" b="-2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6"/>
                          <a:stretch>
                            <a:fillRect l="-100820" t="-6061" r="-100000" b="-22424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dirty="0" smtClean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注释</a:t>
                          </a:r>
                          <a:endParaRPr lang="zh-CN" altLang="en-US" sz="2000" b="1" dirty="0"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4EB5"/>
                        </a:solidFill>
                      </a:tcPr>
                    </a:tc>
                  </a:tr>
                  <a:tr h="396222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6"/>
                          <a:stretch>
                            <a:fillRect l="-100820" t="-107692" r="-100000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kern="1200" dirty="0" smtClean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保持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9692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marT="45711" marB="45711" anchor="ctr">
                        <a:lnL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11" marB="457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6"/>
                          <a:stretch>
                            <a:fillRect l="-100820" t="-207692" r="-100000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宋体"/>
                              <a:ea typeface="宋体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1" kern="1200" dirty="0" smtClean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翻转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</a:txBody>
                      <a:tcPr marT="45711" marB="45711" anchor="ctr">
                        <a:lnL>
                          <a:noFill/>
                        </a:lnL>
                        <a:lnR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4B4EB5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7" name="内容占位符 3"/>
          <p:cNvSpPr txBox="1">
            <a:spLocks/>
          </p:cNvSpPr>
          <p:nvPr/>
        </p:nvSpPr>
        <p:spPr>
          <a:xfrm>
            <a:off x="5046444" y="1210916"/>
            <a:ext cx="2651337" cy="635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235EB8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Wingdings" panose="05000000000000000000" pitchFamily="2" charset="2"/>
              <a:buChar char="u"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Wingdings" panose="05000000000000000000" pitchFamily="2" charset="2"/>
              <a:buChar char="p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47675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钟控</a:t>
            </a:r>
            <a:r>
              <a:rPr lang="en-US" altLang="zh-CN" sz="2400" dirty="0"/>
              <a:t>D</a:t>
            </a:r>
            <a:r>
              <a:rPr lang="zh-CN" altLang="en-US" sz="2400" dirty="0"/>
              <a:t>锁存器</a:t>
            </a:r>
          </a:p>
        </p:txBody>
      </p:sp>
    </p:spTree>
    <p:extLst>
      <p:ext uri="{BB962C8B-B14F-4D97-AF65-F5344CB8AC3E}">
        <p14:creationId xmlns:p14="http://schemas.microsoft.com/office/powerpoint/2010/main" val="243552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17" grpId="0"/>
      <p:bldP spid="3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pPr/>
              <a:t>94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本章作业</a:t>
            </a:r>
          </a:p>
        </p:txBody>
      </p:sp>
      <p:sp>
        <p:nvSpPr>
          <p:cNvPr id="5" name="平行四边形 4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3"/>
          <p:cNvSpPr txBox="1">
            <a:spLocks/>
          </p:cNvSpPr>
          <p:nvPr/>
        </p:nvSpPr>
        <p:spPr>
          <a:xfrm>
            <a:off x="733668" y="1208851"/>
            <a:ext cx="10817630" cy="2682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235EB8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Wingdings" panose="05000000000000000000" pitchFamily="2" charset="2"/>
              <a:buChar char="u"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Wingdings" panose="05000000000000000000" pitchFamily="2" charset="2"/>
              <a:buChar char="p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235EB8"/>
              </a:buClr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47675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/>
              <a:t>2</a:t>
            </a:r>
            <a:r>
              <a:rPr lang="zh-CN" altLang="en-US" sz="2400" dirty="0"/>
              <a:t>、 </a:t>
            </a:r>
            <a:r>
              <a:rPr lang="en-US" altLang="zh-CN" sz="2400" strike="sngStrike" dirty="0">
                <a:solidFill>
                  <a:srgbClr val="00B050"/>
                </a:solidFill>
              </a:rPr>
              <a:t>3</a:t>
            </a:r>
            <a:r>
              <a:rPr lang="zh-CN" altLang="en-US" sz="2400" strike="sngStrike" dirty="0">
                <a:solidFill>
                  <a:srgbClr val="00B050"/>
                </a:solidFill>
              </a:rPr>
              <a:t>（课堂练习）、</a:t>
            </a:r>
            <a:r>
              <a:rPr lang="zh-CN" altLang="en-US" sz="2400" dirty="0"/>
              <a:t> </a:t>
            </a:r>
            <a:r>
              <a:rPr lang="en-US" altLang="zh-CN" sz="2400" dirty="0"/>
              <a:t>4</a:t>
            </a:r>
            <a:r>
              <a:rPr lang="zh-CN" altLang="en-US" sz="2400" dirty="0"/>
              <a:t>、 </a:t>
            </a:r>
            <a:r>
              <a:rPr lang="en-US" altLang="zh-CN" sz="2400" strike="sngStrike" dirty="0"/>
              <a:t>5</a:t>
            </a:r>
            <a:r>
              <a:rPr lang="zh-CN" altLang="en-US" sz="2400" strike="sngStrike" dirty="0"/>
              <a:t>、 </a:t>
            </a:r>
            <a:r>
              <a:rPr lang="en-US" altLang="zh-CN" sz="2400" strike="sngStrike" dirty="0"/>
              <a:t>6 </a:t>
            </a:r>
          </a:p>
          <a:p>
            <a:pPr marL="447675" indent="-447675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00B050"/>
                </a:solidFill>
              </a:rPr>
              <a:t>7</a:t>
            </a:r>
            <a:r>
              <a:rPr lang="zh-CN" altLang="en-US" sz="2400" dirty="0">
                <a:solidFill>
                  <a:srgbClr val="00B050"/>
                </a:solidFill>
              </a:rPr>
              <a:t>（</a:t>
            </a:r>
            <a:r>
              <a:rPr lang="en-US" altLang="zh-CN" sz="2400" dirty="0">
                <a:solidFill>
                  <a:srgbClr val="00B050"/>
                </a:solidFill>
              </a:rPr>
              <a:t>1</a:t>
            </a:r>
            <a:r>
              <a:rPr lang="zh-CN" altLang="en-US" sz="2400" dirty="0">
                <a:solidFill>
                  <a:srgbClr val="00B050"/>
                </a:solidFill>
              </a:rPr>
              <a:t>）（课堂练习）</a:t>
            </a:r>
            <a:r>
              <a:rPr lang="zh-CN" altLang="en-US" sz="2400" dirty="0"/>
              <a:t>、</a:t>
            </a:r>
            <a:r>
              <a:rPr lang="en-US" altLang="zh-CN" sz="2400" dirty="0">
                <a:solidFill>
                  <a:srgbClr val="00B050"/>
                </a:solidFill>
              </a:rPr>
              <a:t>8</a:t>
            </a:r>
            <a:r>
              <a:rPr lang="zh-CN" altLang="en-US" sz="2400" dirty="0">
                <a:solidFill>
                  <a:srgbClr val="00B050"/>
                </a:solidFill>
              </a:rPr>
              <a:t>（</a:t>
            </a:r>
            <a:r>
              <a:rPr lang="en-US" altLang="zh-CN" sz="2400" dirty="0">
                <a:solidFill>
                  <a:srgbClr val="00B050"/>
                </a:solidFill>
              </a:rPr>
              <a:t>1</a:t>
            </a:r>
            <a:r>
              <a:rPr lang="zh-CN" altLang="en-US" sz="2400" dirty="0">
                <a:solidFill>
                  <a:srgbClr val="00B050"/>
                </a:solidFill>
              </a:rPr>
              <a:t>）（课堂练习）</a:t>
            </a:r>
            <a:r>
              <a:rPr lang="zh-CN" altLang="en-US" sz="2400" dirty="0"/>
              <a:t>、</a:t>
            </a:r>
            <a:r>
              <a:rPr lang="en-US" altLang="zh-CN" sz="2400" dirty="0"/>
              <a:t>9</a:t>
            </a:r>
            <a:r>
              <a:rPr lang="zh-CN" altLang="en-US" sz="2400" dirty="0"/>
              <a:t>、 </a:t>
            </a:r>
            <a:r>
              <a:rPr lang="en-US" altLang="zh-CN" sz="2400" dirty="0"/>
              <a:t>10</a:t>
            </a:r>
            <a:r>
              <a:rPr lang="zh-CN" altLang="en-US" sz="2400" dirty="0"/>
              <a:t>、</a:t>
            </a:r>
            <a:r>
              <a:rPr lang="en-US" altLang="zh-CN" sz="2400" dirty="0"/>
              <a:t>11</a:t>
            </a:r>
            <a:r>
              <a:rPr lang="zh-CN" altLang="en-US" sz="2400" dirty="0"/>
              <a:t>、</a:t>
            </a:r>
            <a:r>
              <a:rPr lang="en-US" altLang="zh-CN" sz="2400" strike="sngStrike" dirty="0"/>
              <a:t>12</a:t>
            </a:r>
            <a:r>
              <a:rPr lang="zh-CN" altLang="en-US" sz="2400" strike="sngStrike" dirty="0"/>
              <a:t>（</a:t>
            </a:r>
            <a:r>
              <a:rPr lang="en-US" altLang="zh-CN" sz="2400" strike="sngStrike" dirty="0"/>
              <a:t>1</a:t>
            </a:r>
            <a:r>
              <a:rPr lang="zh-CN" altLang="en-US" sz="2400" strike="sngStrike" dirty="0"/>
              <a:t>）</a:t>
            </a:r>
            <a:endParaRPr lang="en-US" altLang="zh-CN" sz="2400" strike="sngStrike" dirty="0"/>
          </a:p>
          <a:p>
            <a:pPr marL="447675" indent="-447675">
              <a:lnSpc>
                <a:spcPct val="150000"/>
              </a:lnSpc>
              <a:spcBef>
                <a:spcPts val="0"/>
              </a:spcBef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3565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">
            <a:extLst>
              <a:ext uri="{FF2B5EF4-FFF2-40B4-BE49-F238E27FC236}">
                <a16:creationId xmlns:a16="http://schemas.microsoft.com/office/drawing/2014/main" id="{02B90DAA-6052-4827-8823-5FD169B3AB1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064947" y="2303559"/>
            <a:ext cx="7222052" cy="1933503"/>
          </a:xfrm>
          <a:prstGeom prst="rect">
            <a:avLst/>
          </a:prstGeom>
          <a:noFill/>
        </p:spPr>
        <p:txBody>
          <a:bodyPr wrap="square" lIns="86005" tIns="43002" rIns="86005" bIns="43002">
            <a:spAutoFit/>
          </a:bodyPr>
          <a:lstStyle/>
          <a:p>
            <a:pPr>
              <a:defRPr/>
            </a:pPr>
            <a:r>
              <a:rPr lang="en-US" altLang="zh-CN" sz="12000" b="1" dirty="0">
                <a:solidFill>
                  <a:srgbClr val="21509E"/>
                </a:solidFill>
                <a:latin typeface="Agency FB" panose="020B0503020202020204" pitchFamily="34" charset="0"/>
              </a:rPr>
              <a:t>The  End</a:t>
            </a:r>
            <a:r>
              <a:rPr lang="zh-CN" altLang="en-US" sz="12000" b="1" dirty="0">
                <a:solidFill>
                  <a:srgbClr val="21509E"/>
                </a:solidFill>
                <a:latin typeface="Agency FB" panose="020B0503020202020204" pitchFamily="34" charset="0"/>
              </a:rPr>
              <a:t> </a:t>
            </a:r>
            <a:r>
              <a:rPr lang="en-US" altLang="zh-CN" sz="12000" b="1" dirty="0">
                <a:solidFill>
                  <a:srgbClr val="21509E"/>
                </a:solidFill>
                <a:latin typeface="Agency FB" panose="020B0503020202020204" pitchFamily="34" charset="0"/>
              </a:rPr>
              <a:t>!</a:t>
            </a:r>
            <a:endParaRPr lang="zh-CN" altLang="en-US" sz="12000" b="1" dirty="0">
              <a:solidFill>
                <a:srgbClr val="21509E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63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9349</TotalTime>
  <Words>8127</Words>
  <Application>Microsoft Office PowerPoint</Application>
  <PresentationFormat>宽屏</PresentationFormat>
  <Paragraphs>1571</Paragraphs>
  <Slides>95</Slides>
  <Notes>86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95</vt:i4>
      </vt:variant>
    </vt:vector>
  </HeadingPairs>
  <TitlesOfParts>
    <vt:vector size="109" baseType="lpstr">
      <vt:lpstr>等线</vt:lpstr>
      <vt:lpstr>仿宋_GB2312</vt:lpstr>
      <vt:lpstr>华文中宋</vt:lpstr>
      <vt:lpstr>宋体</vt:lpstr>
      <vt:lpstr>微软雅黑</vt:lpstr>
      <vt:lpstr>Agency FB</vt:lpstr>
      <vt:lpstr>Arial</vt:lpstr>
      <vt:lpstr>Calibri</vt:lpstr>
      <vt:lpstr>Cambria Math</vt:lpstr>
      <vt:lpstr>Times New Roman</vt:lpstr>
      <vt:lpstr>Wingdings</vt:lpstr>
      <vt:lpstr>Office 主题​​</vt:lpstr>
      <vt:lpstr>Visio</vt:lpstr>
      <vt:lpstr>公式</vt:lpstr>
      <vt:lpstr>第5章 时序逻辑电路的存储元件</vt:lpstr>
      <vt:lpstr>PowerPoint 演示文稿</vt:lpstr>
      <vt:lpstr>PowerPoint 演示文稿</vt:lpstr>
      <vt:lpstr>存储元件概述</vt:lpstr>
      <vt:lpstr>双稳态元件</vt:lpstr>
      <vt:lpstr>双稳态元件</vt:lpstr>
      <vt:lpstr>锁存器/触发器的特点与分类</vt:lpstr>
      <vt:lpstr>锁存器/触发器的特点与分类</vt:lpstr>
      <vt:lpstr>锁存器/触发器的特点与分类</vt:lpstr>
      <vt:lpstr>基本锁存器</vt:lpstr>
      <vt:lpstr>基本R-S锁存器</vt:lpstr>
      <vt:lpstr>基本R-S锁存器</vt:lpstr>
      <vt:lpstr>基本R-S锁存器</vt:lpstr>
      <vt:lpstr>基本R-S锁存器</vt:lpstr>
      <vt:lpstr>基本R-S锁存器</vt:lpstr>
      <vt:lpstr>基本R-S锁存器</vt:lpstr>
      <vt:lpstr>基本R ̅-S ̅锁存器</vt:lpstr>
      <vt:lpstr>基本R ̅-S ̅锁存器</vt:lpstr>
      <vt:lpstr>基本R ̅-S ̅锁存器</vt:lpstr>
      <vt:lpstr>总结</vt:lpstr>
      <vt:lpstr>钟控锁存器</vt:lpstr>
      <vt:lpstr>钟控R-S锁存器</vt:lpstr>
      <vt:lpstr>钟控R-S锁存器</vt:lpstr>
      <vt:lpstr>钟控R-S锁存器</vt:lpstr>
      <vt:lpstr>钟控R-S锁存器</vt:lpstr>
      <vt:lpstr>钟控R-S锁存器</vt:lpstr>
      <vt:lpstr>钟控D锁存器</vt:lpstr>
      <vt:lpstr>钟控D锁存器</vt:lpstr>
      <vt:lpstr>主从触发器</vt:lpstr>
      <vt:lpstr>主从R-S触发器</vt:lpstr>
      <vt:lpstr>主从R-S触发器</vt:lpstr>
      <vt:lpstr>主从R-S触发器</vt:lpstr>
      <vt:lpstr>主从R-S触发器</vt:lpstr>
      <vt:lpstr>主从R-S触发器</vt:lpstr>
      <vt:lpstr>主从R-S触发器</vt:lpstr>
      <vt:lpstr>主从J-K触发器</vt:lpstr>
      <vt:lpstr>主从J-K触发器</vt:lpstr>
      <vt:lpstr>主从J-K触发器</vt:lpstr>
      <vt:lpstr>主从J-K触发器</vt:lpstr>
      <vt:lpstr>主从J-K触发器</vt:lpstr>
      <vt:lpstr>主从J-K触发器</vt:lpstr>
      <vt:lpstr>边沿触发器</vt:lpstr>
      <vt:lpstr>边沿D触发器</vt:lpstr>
      <vt:lpstr>边沿D触发器</vt:lpstr>
      <vt:lpstr>边沿D触发器</vt:lpstr>
      <vt:lpstr>边沿D触发器</vt:lpstr>
      <vt:lpstr>边沿D触发器</vt:lpstr>
      <vt:lpstr>边沿J-K触发器</vt:lpstr>
      <vt:lpstr>边沿J-K触发器</vt:lpstr>
      <vt:lpstr>边沿J-K触发器</vt:lpstr>
      <vt:lpstr>边沿J-K触发器</vt:lpstr>
      <vt:lpstr>边沿J-K触发器</vt:lpstr>
      <vt:lpstr>其他触发器</vt:lpstr>
      <vt:lpstr>T触发器</vt:lpstr>
      <vt:lpstr>T触发器</vt:lpstr>
      <vt:lpstr>T'触发器</vt:lpstr>
      <vt:lpstr>不同触发器的转换</vt:lpstr>
      <vt:lpstr>基于D触发器的转换</vt:lpstr>
      <vt:lpstr>基于D触发器的转换</vt:lpstr>
      <vt:lpstr>基于D触发器的转换</vt:lpstr>
      <vt:lpstr>基于D触发器的转换</vt:lpstr>
      <vt:lpstr>基于J-K触发器的转换</vt:lpstr>
      <vt:lpstr>基于J-K触发器的转换</vt:lpstr>
      <vt:lpstr>基于J-K触发器的转换</vt:lpstr>
      <vt:lpstr>基于J-K触发器的转换</vt:lpstr>
      <vt:lpstr>集成触发器</vt:lpstr>
      <vt:lpstr>集成D触发器</vt:lpstr>
      <vt:lpstr>集成D触发器</vt:lpstr>
      <vt:lpstr>集成D触发器</vt:lpstr>
      <vt:lpstr>集成D触发器</vt:lpstr>
      <vt:lpstr>集成D触发器</vt:lpstr>
      <vt:lpstr>集成J-K触发器</vt:lpstr>
      <vt:lpstr>集成J-K触发器</vt:lpstr>
      <vt:lpstr>集成J-K触发器</vt:lpstr>
      <vt:lpstr>集成J-K触发器</vt:lpstr>
      <vt:lpstr>集成J-K触发器</vt:lpstr>
      <vt:lpstr>集成J-K触发器</vt:lpstr>
      <vt:lpstr>集成J-K触发器</vt:lpstr>
      <vt:lpstr>触发器特性参数</vt:lpstr>
      <vt:lpstr>触发器特性参数</vt:lpstr>
      <vt:lpstr>触发器特性参数</vt:lpstr>
      <vt:lpstr>触发器特性参数</vt:lpstr>
      <vt:lpstr>触发器特性参数</vt:lpstr>
      <vt:lpstr>本章小结</vt:lpstr>
      <vt:lpstr>本章小结</vt:lpstr>
      <vt:lpstr>本章小结</vt:lpstr>
      <vt:lpstr>本章小结</vt:lpstr>
      <vt:lpstr>本章小结</vt:lpstr>
      <vt:lpstr>归纳：存储元件的分析设计工具和方法</vt:lpstr>
      <vt:lpstr>各种存储元件的演变过程：</vt:lpstr>
      <vt:lpstr>锁存器/触发器的逻辑符号</vt:lpstr>
      <vt:lpstr>锁存器/触发器的特性方程</vt:lpstr>
      <vt:lpstr>锁存器/触发器的特性表</vt:lpstr>
      <vt:lpstr>本章作业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冯建文</cp:lastModifiedBy>
  <cp:revision>761</cp:revision>
  <dcterms:created xsi:type="dcterms:W3CDTF">2018-06-13T06:27:22Z</dcterms:created>
  <dcterms:modified xsi:type="dcterms:W3CDTF">2019-12-03T04:34:34Z</dcterms:modified>
</cp:coreProperties>
</file>